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Light" charset="1" panose="00000400000000000000"/>
      <p:regular r:id="rId10"/>
    </p:embeddedFont>
    <p:embeddedFont>
      <p:font typeface="HK Grotesk Light Bold" charset="1" panose="00000500000000000000"/>
      <p:regular r:id="rId11"/>
    </p:embeddedFont>
    <p:embeddedFont>
      <p:font typeface="HK Grotesk Light Italics" charset="1" panose="00000400000000000000"/>
      <p:regular r:id="rId12"/>
    </p:embeddedFont>
    <p:embeddedFont>
      <p:font typeface="HK Grotesk Light Bold Italics" charset="1" panose="00000500000000000000"/>
      <p:regular r:id="rId13"/>
    </p:embeddedFont>
    <p:embeddedFont>
      <p:font typeface="Inter" charset="1" panose="020B0502030000000004"/>
      <p:regular r:id="rId14"/>
    </p:embeddedFont>
    <p:embeddedFont>
      <p:font typeface="Inter Bold" charset="1" panose="020B0802030000000004"/>
      <p:regular r:id="rId15"/>
    </p:embeddedFont>
    <p:embeddedFont>
      <p:font typeface="Inter Italics" charset="1" panose="020B0502030000000004"/>
      <p:regular r:id="rId16"/>
    </p:embeddedFont>
    <p:embeddedFont>
      <p:font typeface="Inter Bold Italics" charset="1" panose="020B08020300000000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6.jpeg" Type="http://schemas.openxmlformats.org/officeDocument/2006/relationships/image"/><Relationship Id="rId6" Target="../media/image4.png" Type="http://schemas.openxmlformats.org/officeDocument/2006/relationships/image"/><Relationship Id="rId7" Target="../media/image5.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6.jpe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png" Type="http://schemas.openxmlformats.org/officeDocument/2006/relationships/image"/><Relationship Id="rId9"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jpe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028700" y="8765160"/>
            <a:ext cx="16230600" cy="9525"/>
          </a:xfrm>
          <a:prstGeom prst="rect">
            <a:avLst/>
          </a:prstGeom>
          <a:solidFill>
            <a:srgbClr val="D5D8D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150216" y="9354256"/>
            <a:ext cx="108841" cy="217405"/>
          </a:xfrm>
          <a:prstGeom prst="rect">
            <a:avLst/>
          </a:prstGeom>
        </p:spPr>
      </p:pic>
      <p:sp>
        <p:nvSpPr>
          <p:cNvPr name="AutoShape 4" id="4"/>
          <p:cNvSpPr/>
          <p:nvPr/>
        </p:nvSpPr>
        <p:spPr>
          <a:xfrm rot="0">
            <a:off x="1028700" y="2160570"/>
            <a:ext cx="16230600" cy="9525"/>
          </a:xfrm>
          <a:prstGeom prst="rect">
            <a:avLst/>
          </a:prstGeom>
          <a:solidFill>
            <a:srgbClr val="D5D8DB"/>
          </a:solidFill>
        </p:spPr>
      </p:sp>
      <p:grpSp>
        <p:nvGrpSpPr>
          <p:cNvPr name="Group 5" id="5"/>
          <p:cNvGrpSpPr/>
          <p:nvPr/>
        </p:nvGrpSpPr>
        <p:grpSpPr>
          <a:xfrm rot="0">
            <a:off x="12940311" y="2886381"/>
            <a:ext cx="4318746" cy="4329312"/>
            <a:chOff x="0" y="0"/>
            <a:chExt cx="5758328" cy="5772417"/>
          </a:xfrm>
        </p:grpSpPr>
        <p:sp>
          <p:nvSpPr>
            <p:cNvPr name="AutoShape 6" id="6"/>
            <p:cNvSpPr/>
            <p:nvPr/>
          </p:nvSpPr>
          <p:spPr>
            <a:xfrm rot="0">
              <a:off x="0" y="0"/>
              <a:ext cx="5758328" cy="12700"/>
            </a:xfrm>
            <a:prstGeom prst="rect">
              <a:avLst/>
            </a:prstGeom>
            <a:solidFill>
              <a:srgbClr val="D5D8DB"/>
            </a:solidFill>
          </p:spPr>
        </p:sp>
        <p:sp>
          <p:nvSpPr>
            <p:cNvPr name="AutoShape 7" id="7"/>
            <p:cNvSpPr/>
            <p:nvPr/>
          </p:nvSpPr>
          <p:spPr>
            <a:xfrm rot="0">
              <a:off x="0" y="4149858"/>
              <a:ext cx="5758328" cy="12700"/>
            </a:xfrm>
            <a:prstGeom prst="rect">
              <a:avLst/>
            </a:prstGeom>
            <a:solidFill>
              <a:srgbClr val="D5D8DB"/>
            </a:solidFill>
          </p:spPr>
        </p:sp>
        <p:sp>
          <p:nvSpPr>
            <p:cNvPr name="TextBox 8" id="8"/>
            <p:cNvSpPr txBox="true"/>
            <p:nvPr/>
          </p:nvSpPr>
          <p:spPr>
            <a:xfrm rot="0">
              <a:off x="97245" y="4641732"/>
              <a:ext cx="5285547" cy="591186"/>
            </a:xfrm>
            <a:prstGeom prst="rect">
              <a:avLst/>
            </a:prstGeom>
          </p:spPr>
          <p:txBody>
            <a:bodyPr anchor="t" rtlCol="false" tIns="0" lIns="0" bIns="0" rIns="0">
              <a:spAutoFit/>
            </a:bodyPr>
            <a:lstStyle/>
            <a:p>
              <a:pPr>
                <a:lnSpc>
                  <a:spcPts val="3779"/>
                </a:lnSpc>
              </a:pPr>
              <a:r>
                <a:rPr lang="en-US" sz="2699">
                  <a:solidFill>
                    <a:srgbClr val="D5D8DB"/>
                  </a:solidFill>
                  <a:latin typeface="HK Grotesk Light"/>
                </a:rPr>
                <a:t>Project 2 | Group 4</a:t>
              </a:r>
            </a:p>
          </p:txBody>
        </p:sp>
        <p:sp>
          <p:nvSpPr>
            <p:cNvPr name="TextBox 9" id="9"/>
            <p:cNvSpPr txBox="true"/>
            <p:nvPr/>
          </p:nvSpPr>
          <p:spPr>
            <a:xfrm rot="0">
              <a:off x="97245" y="491874"/>
              <a:ext cx="5285547" cy="3131186"/>
            </a:xfrm>
            <a:prstGeom prst="rect">
              <a:avLst/>
            </a:prstGeom>
          </p:spPr>
          <p:txBody>
            <a:bodyPr anchor="t" rtlCol="false" tIns="0" lIns="0" bIns="0" rIns="0">
              <a:spAutoFit/>
            </a:bodyPr>
            <a:lstStyle/>
            <a:p>
              <a:pPr>
                <a:lnSpc>
                  <a:spcPts val="3779"/>
                </a:lnSpc>
              </a:pPr>
              <a:r>
                <a:rPr lang="en-US" sz="2699">
                  <a:solidFill>
                    <a:srgbClr val="D5D8DB"/>
                  </a:solidFill>
                  <a:latin typeface="HK Grotesk Light"/>
                </a:rPr>
                <a:t>Emily Hurst </a:t>
              </a:r>
            </a:p>
            <a:p>
              <a:pPr>
                <a:lnSpc>
                  <a:spcPts val="3779"/>
                </a:lnSpc>
              </a:pPr>
              <a:r>
                <a:rPr lang="en-US" sz="2699">
                  <a:solidFill>
                    <a:srgbClr val="D5D8DB"/>
                  </a:solidFill>
                  <a:latin typeface="HK Grotesk Light"/>
                </a:rPr>
                <a:t>Gus Thanasuwandithee</a:t>
              </a:r>
            </a:p>
            <a:p>
              <a:pPr>
                <a:lnSpc>
                  <a:spcPts val="3779"/>
                </a:lnSpc>
              </a:pPr>
              <a:r>
                <a:rPr lang="en-US" sz="2699">
                  <a:solidFill>
                    <a:srgbClr val="D5D8DB"/>
                  </a:solidFill>
                  <a:latin typeface="HK Grotesk Light"/>
                </a:rPr>
                <a:t>Hanna Lakew</a:t>
              </a:r>
            </a:p>
            <a:p>
              <a:pPr>
                <a:lnSpc>
                  <a:spcPts val="3779"/>
                </a:lnSpc>
              </a:pPr>
              <a:r>
                <a:rPr lang="en-US" sz="2699">
                  <a:solidFill>
                    <a:srgbClr val="D5D8DB"/>
                  </a:solidFill>
                  <a:latin typeface="HK Grotesk Light"/>
                </a:rPr>
                <a:t>Mary Thissen</a:t>
              </a:r>
            </a:p>
            <a:p>
              <a:pPr>
                <a:lnSpc>
                  <a:spcPts val="3779"/>
                </a:lnSpc>
              </a:pPr>
              <a:r>
                <a:rPr lang="en-US" sz="2699">
                  <a:solidFill>
                    <a:srgbClr val="D5D8DB"/>
                  </a:solidFill>
                  <a:latin typeface="HK Grotesk Light"/>
                </a:rPr>
                <a:t>Victor Diaz</a:t>
              </a:r>
            </a:p>
          </p:txBody>
        </p:sp>
        <p:sp>
          <p:nvSpPr>
            <p:cNvPr name="AutoShape 10" id="10"/>
            <p:cNvSpPr/>
            <p:nvPr/>
          </p:nvSpPr>
          <p:spPr>
            <a:xfrm rot="0">
              <a:off x="0" y="5759717"/>
              <a:ext cx="5612883" cy="12700"/>
            </a:xfrm>
            <a:prstGeom prst="rect">
              <a:avLst/>
            </a:prstGeom>
            <a:solidFill>
              <a:srgbClr val="D5D8DB"/>
            </a:solidFill>
          </p:spPr>
        </p:sp>
      </p:grpSp>
      <p:sp>
        <p:nvSpPr>
          <p:cNvPr name="TextBox 11" id="11"/>
          <p:cNvSpPr txBox="true"/>
          <p:nvPr/>
        </p:nvSpPr>
        <p:spPr>
          <a:xfrm rot="0">
            <a:off x="1028700" y="3048306"/>
            <a:ext cx="10480877" cy="3267075"/>
          </a:xfrm>
          <a:prstGeom prst="rect">
            <a:avLst/>
          </a:prstGeom>
        </p:spPr>
        <p:txBody>
          <a:bodyPr anchor="t" rtlCol="false" tIns="0" lIns="0" bIns="0" rIns="0">
            <a:spAutoFit/>
          </a:bodyPr>
          <a:lstStyle/>
          <a:p>
            <a:pPr>
              <a:lnSpc>
                <a:spcPts val="12600"/>
              </a:lnSpc>
            </a:pPr>
            <a:r>
              <a:rPr lang="en-US" spc="-600" sz="12000">
                <a:solidFill>
                  <a:srgbClr val="D5D8DB"/>
                </a:solidFill>
                <a:latin typeface="Inter Bold"/>
              </a:rPr>
              <a:t>TikTok Trends &amp; Top Songs</a:t>
            </a:r>
          </a:p>
        </p:txBody>
      </p:sp>
      <p:sp>
        <p:nvSpPr>
          <p:cNvPr name="TextBox 12" id="12"/>
          <p:cNvSpPr txBox="true"/>
          <p:nvPr/>
        </p:nvSpPr>
        <p:spPr>
          <a:xfrm rot="0">
            <a:off x="11509577" y="9290556"/>
            <a:ext cx="5125158"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grpSp>
        <p:nvGrpSpPr>
          <p:cNvPr name="Group 13" id="13"/>
          <p:cNvGrpSpPr/>
          <p:nvPr/>
        </p:nvGrpSpPr>
        <p:grpSpPr>
          <a:xfrm rot="0">
            <a:off x="1028700" y="214207"/>
            <a:ext cx="9184316" cy="1628987"/>
            <a:chOff x="0" y="0"/>
            <a:chExt cx="12245755" cy="2171982"/>
          </a:xfrm>
        </p:grpSpPr>
        <p:grpSp>
          <p:nvGrpSpPr>
            <p:cNvPr name="Group 14" id="14"/>
            <p:cNvGrpSpPr>
              <a:grpSpLocks noChangeAspect="true"/>
            </p:cNvGrpSpPr>
            <p:nvPr/>
          </p:nvGrpSpPr>
          <p:grpSpPr>
            <a:xfrm rot="0">
              <a:off x="0" y="0"/>
              <a:ext cx="2171991" cy="2171982"/>
              <a:chOff x="0" y="0"/>
              <a:chExt cx="6350000" cy="6349975"/>
            </a:xfrm>
          </p:grpSpPr>
          <p:sp>
            <p:nvSpPr>
              <p:cNvPr name="Freeform 15" id="1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0" r="0" t="-565" b="-7911"/>
                </a:stretch>
              </a:blipFill>
            </p:spPr>
          </p:sp>
        </p:grpSp>
        <p:grpSp>
          <p:nvGrpSpPr>
            <p:cNvPr name="Group 16" id="16"/>
            <p:cNvGrpSpPr>
              <a:grpSpLocks noChangeAspect="true"/>
            </p:cNvGrpSpPr>
            <p:nvPr/>
          </p:nvGrpSpPr>
          <p:grpSpPr>
            <a:xfrm rot="0">
              <a:off x="3119744" y="0"/>
              <a:ext cx="2171991" cy="2171982"/>
              <a:chOff x="0" y="0"/>
              <a:chExt cx="6350000" cy="6349975"/>
            </a:xfrm>
          </p:grpSpPr>
          <p:sp>
            <p:nvSpPr>
              <p:cNvPr name="Freeform 17" id="1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0" b="0"/>
                </a:stretch>
              </a:blipFill>
            </p:spPr>
          </p:sp>
        </p:grpSp>
        <p:grpSp>
          <p:nvGrpSpPr>
            <p:cNvPr name="Group 18" id="18"/>
            <p:cNvGrpSpPr>
              <a:grpSpLocks noChangeAspect="true"/>
            </p:cNvGrpSpPr>
            <p:nvPr/>
          </p:nvGrpSpPr>
          <p:grpSpPr>
            <a:xfrm rot="0">
              <a:off x="6546624" y="0"/>
              <a:ext cx="2171991" cy="2171982"/>
              <a:chOff x="0" y="0"/>
              <a:chExt cx="6350000" cy="6349975"/>
            </a:xfrm>
          </p:grpSpPr>
          <p:sp>
            <p:nvSpPr>
              <p:cNvPr name="Freeform 19" id="1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0"/>
                </a:stretch>
              </a:blipFill>
            </p:spPr>
          </p:sp>
        </p:grpSp>
        <p:grpSp>
          <p:nvGrpSpPr>
            <p:cNvPr name="Group 20" id="20"/>
            <p:cNvGrpSpPr>
              <a:grpSpLocks noChangeAspect="true"/>
            </p:cNvGrpSpPr>
            <p:nvPr/>
          </p:nvGrpSpPr>
          <p:grpSpPr>
            <a:xfrm rot="0">
              <a:off x="10073764" y="0"/>
              <a:ext cx="2171991" cy="2171982"/>
              <a:chOff x="0" y="0"/>
              <a:chExt cx="6350000" cy="6349975"/>
            </a:xfrm>
          </p:grpSpPr>
          <p:sp>
            <p:nvSpPr>
              <p:cNvPr name="Freeform 21" id="21"/>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25627" r="-25627" t="0" b="0"/>
                </a:stretch>
              </a:blipFill>
            </p:spPr>
          </p:sp>
        </p:grpSp>
      </p:grpSp>
      <p:sp>
        <p:nvSpPr>
          <p:cNvPr name="TextBox 22" id="22"/>
          <p:cNvSpPr txBox="true"/>
          <p:nvPr/>
        </p:nvSpPr>
        <p:spPr>
          <a:xfrm rot="0">
            <a:off x="1028700" y="6775542"/>
            <a:ext cx="10019797" cy="2668546"/>
          </a:xfrm>
          <a:prstGeom prst="rect">
            <a:avLst/>
          </a:prstGeom>
        </p:spPr>
        <p:txBody>
          <a:bodyPr anchor="t" rtlCol="false" tIns="0" lIns="0" bIns="0" rIns="0">
            <a:spAutoFit/>
          </a:bodyPr>
          <a:lstStyle/>
          <a:p>
            <a:pPr>
              <a:lnSpc>
                <a:spcPts val="3499"/>
              </a:lnSpc>
            </a:pPr>
            <a:r>
              <a:rPr lang="en-US" sz="2499">
                <a:solidFill>
                  <a:srgbClr val="D5D8DB"/>
                </a:solidFill>
                <a:latin typeface="HK Grotesk Light"/>
              </a:rPr>
              <a:t>Tik Tok has become a worldwide sensation and our group was interested in learning more about it's impact on the music industry. Our goal is to create a database that could be used to discover relationships between TikTok trends and top music charts.</a:t>
            </a:r>
          </a:p>
          <a:p>
            <a:pPr>
              <a:lnSpc>
                <a:spcPts val="3679"/>
              </a:lnSpc>
            </a:pPr>
          </a:p>
          <a:p>
            <a:pPr>
              <a:lnSpc>
                <a:spcPts val="367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028700" y="8925739"/>
            <a:ext cx="16230600" cy="9525"/>
          </a:xfrm>
          <a:prstGeom prst="rect">
            <a:avLst/>
          </a:prstGeom>
          <a:solidFill>
            <a:srgbClr val="D5D8D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150216" y="9347856"/>
            <a:ext cx="108841" cy="217405"/>
          </a:xfrm>
          <a:prstGeom prst="rect">
            <a:avLst/>
          </a:prstGeom>
        </p:spPr>
      </p:pic>
      <p:sp>
        <p:nvSpPr>
          <p:cNvPr name="TextBox 4" id="4"/>
          <p:cNvSpPr txBox="true"/>
          <p:nvPr/>
        </p:nvSpPr>
        <p:spPr>
          <a:xfrm rot="0">
            <a:off x="13221241" y="9284156"/>
            <a:ext cx="3413494"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sp>
        <p:nvSpPr>
          <p:cNvPr name="TextBox 5" id="5"/>
          <p:cNvSpPr txBox="true"/>
          <p:nvPr/>
        </p:nvSpPr>
        <p:spPr>
          <a:xfrm rot="0">
            <a:off x="1028700" y="3633199"/>
            <a:ext cx="7426477" cy="3752850"/>
          </a:xfrm>
          <a:prstGeom prst="rect">
            <a:avLst/>
          </a:prstGeom>
        </p:spPr>
        <p:txBody>
          <a:bodyPr anchor="t" rtlCol="false" tIns="0" lIns="0" bIns="0" rIns="0">
            <a:spAutoFit/>
          </a:bodyPr>
          <a:lstStyle/>
          <a:p>
            <a:pPr>
              <a:lnSpc>
                <a:spcPts val="9840"/>
              </a:lnSpc>
            </a:pPr>
            <a:r>
              <a:rPr lang="en-US" sz="8200">
                <a:solidFill>
                  <a:srgbClr val="D5D8DB"/>
                </a:solidFill>
                <a:latin typeface="Inter Bold"/>
              </a:rPr>
              <a:t>EXTRACT</a:t>
            </a:r>
          </a:p>
          <a:p>
            <a:pPr>
              <a:lnSpc>
                <a:spcPts val="9839"/>
              </a:lnSpc>
            </a:pPr>
            <a:r>
              <a:rPr lang="en-US" sz="8199">
                <a:solidFill>
                  <a:srgbClr val="D5D8DB"/>
                </a:solidFill>
                <a:latin typeface="Inter"/>
              </a:rPr>
              <a:t>DATA UTILIZED</a:t>
            </a:r>
          </a:p>
        </p:txBody>
      </p:sp>
      <p:grpSp>
        <p:nvGrpSpPr>
          <p:cNvPr name="Group 6" id="6"/>
          <p:cNvGrpSpPr/>
          <p:nvPr/>
        </p:nvGrpSpPr>
        <p:grpSpPr>
          <a:xfrm rot="0">
            <a:off x="9768565" y="820547"/>
            <a:ext cx="3050427" cy="2950464"/>
            <a:chOff x="0" y="0"/>
            <a:chExt cx="4067236" cy="3933952"/>
          </a:xfrm>
        </p:grpSpPr>
        <p:sp>
          <p:nvSpPr>
            <p:cNvPr name="AutoShape 7" id="7"/>
            <p:cNvSpPr/>
            <p:nvPr/>
          </p:nvSpPr>
          <p:spPr>
            <a:xfrm rot="0">
              <a:off x="0" y="1524000"/>
              <a:ext cx="4067236" cy="12700"/>
            </a:xfrm>
            <a:prstGeom prst="rect">
              <a:avLst/>
            </a:prstGeom>
            <a:solidFill>
              <a:srgbClr val="D5D8DB"/>
            </a:solidFill>
          </p:spPr>
        </p:sp>
        <p:sp>
          <p:nvSpPr>
            <p:cNvPr name="TextBox 8" id="8"/>
            <p:cNvSpPr txBox="true"/>
            <p:nvPr/>
          </p:nvSpPr>
          <p:spPr>
            <a:xfrm rot="0">
              <a:off x="0" y="1915075"/>
              <a:ext cx="4067236" cy="2018877"/>
            </a:xfrm>
            <a:prstGeom prst="rect">
              <a:avLst/>
            </a:prstGeom>
          </p:spPr>
          <p:txBody>
            <a:bodyPr anchor="t" rtlCol="false" tIns="0" lIns="0" bIns="0" rIns="0">
              <a:spAutoFit/>
            </a:bodyPr>
            <a:lstStyle/>
            <a:p>
              <a:pPr>
                <a:lnSpc>
                  <a:spcPts val="2469"/>
                </a:lnSpc>
              </a:pPr>
              <a:r>
                <a:rPr lang="en-US" sz="1899">
                  <a:solidFill>
                    <a:srgbClr val="D5D8DB"/>
                  </a:solidFill>
                  <a:latin typeface="HK Grotesk Light"/>
                </a:rPr>
                <a:t>Source: </a:t>
              </a:r>
              <a:r>
                <a:rPr lang="en-US" sz="1899">
                  <a:solidFill>
                    <a:srgbClr val="D5D8DB"/>
                  </a:solidFill>
                  <a:latin typeface="Arimo"/>
                </a:rPr>
                <a:t>Kaggle</a:t>
              </a:r>
              <a:r>
                <a:rPr lang="en-US" sz="1899">
                  <a:solidFill>
                    <a:srgbClr val="D5D8DB"/>
                  </a:solidFill>
                  <a:latin typeface="Arimo"/>
                </a:rPr>
                <a:t> </a:t>
              </a:r>
            </a:p>
            <a:p>
              <a:pPr>
                <a:lnSpc>
                  <a:spcPts val="2469"/>
                </a:lnSpc>
              </a:pPr>
              <a:r>
                <a:rPr lang="en-US" sz="1899">
                  <a:solidFill>
                    <a:srgbClr val="D5D8DB"/>
                  </a:solidFill>
                  <a:latin typeface="Arimo"/>
                </a:rPr>
                <a:t>Data Type: CSV</a:t>
              </a:r>
            </a:p>
            <a:p>
              <a:pPr>
                <a:lnSpc>
                  <a:spcPts val="2470"/>
                </a:lnSpc>
              </a:pPr>
              <a:r>
                <a:rPr lang="en-US" sz="1900">
                  <a:solidFill>
                    <a:srgbClr val="D5D8DB"/>
                  </a:solidFill>
                  <a:latin typeface="Arimo"/>
                </a:rPr>
                <a:t>This data set provides information on TikTok trending music tracks</a:t>
              </a:r>
            </a:p>
          </p:txBody>
        </p:sp>
        <p:sp>
          <p:nvSpPr>
            <p:cNvPr name="TextBox 9" id="9"/>
            <p:cNvSpPr txBox="true"/>
            <p:nvPr/>
          </p:nvSpPr>
          <p:spPr>
            <a:xfrm rot="0">
              <a:off x="0" y="-9525"/>
              <a:ext cx="4067236" cy="1127125"/>
            </a:xfrm>
            <a:prstGeom prst="rect">
              <a:avLst/>
            </a:prstGeom>
          </p:spPr>
          <p:txBody>
            <a:bodyPr anchor="t" rtlCol="false" tIns="0" lIns="0" bIns="0" rIns="0">
              <a:spAutoFit/>
            </a:bodyPr>
            <a:lstStyle/>
            <a:p>
              <a:pPr>
                <a:lnSpc>
                  <a:spcPts val="3360"/>
                </a:lnSpc>
              </a:pPr>
              <a:r>
                <a:rPr lang="en-US" sz="2800">
                  <a:solidFill>
                    <a:srgbClr val="D5D8DB"/>
                  </a:solidFill>
                  <a:latin typeface="Inter Bold"/>
                </a:rPr>
                <a:t>TikTok Trending Music Tracks</a:t>
              </a:r>
            </a:p>
          </p:txBody>
        </p:sp>
      </p:grpSp>
      <p:grpSp>
        <p:nvGrpSpPr>
          <p:cNvPr name="Group 10" id="10"/>
          <p:cNvGrpSpPr/>
          <p:nvPr/>
        </p:nvGrpSpPr>
        <p:grpSpPr>
          <a:xfrm rot="0">
            <a:off x="14099789" y="4607035"/>
            <a:ext cx="3550489" cy="3864864"/>
            <a:chOff x="0" y="0"/>
            <a:chExt cx="4733986" cy="5153152"/>
          </a:xfrm>
        </p:grpSpPr>
        <p:sp>
          <p:nvSpPr>
            <p:cNvPr name="AutoShape 11" id="11"/>
            <p:cNvSpPr/>
            <p:nvPr/>
          </p:nvSpPr>
          <p:spPr>
            <a:xfrm rot="0">
              <a:off x="0" y="1524000"/>
              <a:ext cx="4733986" cy="12873"/>
            </a:xfrm>
            <a:prstGeom prst="rect">
              <a:avLst/>
            </a:prstGeom>
            <a:solidFill>
              <a:srgbClr val="D5D8DB"/>
            </a:solidFill>
          </p:spPr>
        </p:sp>
        <p:sp>
          <p:nvSpPr>
            <p:cNvPr name="TextBox 12" id="12"/>
            <p:cNvSpPr txBox="true"/>
            <p:nvPr/>
          </p:nvSpPr>
          <p:spPr>
            <a:xfrm rot="0">
              <a:off x="0" y="1915075"/>
              <a:ext cx="4733986" cy="3238077"/>
            </a:xfrm>
            <a:prstGeom prst="rect">
              <a:avLst/>
            </a:prstGeom>
          </p:spPr>
          <p:txBody>
            <a:bodyPr anchor="t" rtlCol="false" tIns="0" lIns="0" bIns="0" rIns="0">
              <a:spAutoFit/>
            </a:bodyPr>
            <a:lstStyle/>
            <a:p>
              <a:pPr>
                <a:lnSpc>
                  <a:spcPts val="2469"/>
                </a:lnSpc>
              </a:pPr>
              <a:r>
                <a:rPr lang="en-US" sz="1899">
                  <a:solidFill>
                    <a:srgbClr val="D5D8DB"/>
                  </a:solidFill>
                  <a:latin typeface="HK Grotesk Light"/>
                </a:rPr>
                <a:t>Source: </a:t>
              </a:r>
              <a:r>
                <a:rPr lang="en-US" sz="1899">
                  <a:solidFill>
                    <a:srgbClr val="D5D8DB"/>
                  </a:solidFill>
                  <a:latin typeface="Arimo"/>
                </a:rPr>
                <a:t>Kaggle</a:t>
              </a:r>
            </a:p>
            <a:p>
              <a:pPr>
                <a:lnSpc>
                  <a:spcPts val="2469"/>
                </a:lnSpc>
              </a:pPr>
              <a:r>
                <a:rPr lang="en-US" sz="1899">
                  <a:solidFill>
                    <a:srgbClr val="D5D8DB"/>
                  </a:solidFill>
                  <a:latin typeface="Arimo"/>
                </a:rPr>
                <a:t>Data Type: CSV</a:t>
              </a:r>
            </a:p>
            <a:p>
              <a:pPr>
                <a:lnSpc>
                  <a:spcPts val="2470"/>
                </a:lnSpc>
              </a:pPr>
              <a:r>
                <a:rPr lang="en-US" sz="1900">
                  <a:solidFill>
                    <a:srgbClr val="D5D8DB"/>
                  </a:solidFill>
                  <a:latin typeface="HK Grotesk Light"/>
                </a:rPr>
                <a:t>This data set provides information on top trending TikTok videos and the music used in them. It includes information such as danceability and liveliness of the music used </a:t>
              </a:r>
            </a:p>
          </p:txBody>
        </p:sp>
        <p:sp>
          <p:nvSpPr>
            <p:cNvPr name="TextBox 13" id="13"/>
            <p:cNvSpPr txBox="true"/>
            <p:nvPr/>
          </p:nvSpPr>
          <p:spPr>
            <a:xfrm rot="0">
              <a:off x="0" y="-9525"/>
              <a:ext cx="4733986" cy="1127125"/>
            </a:xfrm>
            <a:prstGeom prst="rect">
              <a:avLst/>
            </a:prstGeom>
          </p:spPr>
          <p:txBody>
            <a:bodyPr anchor="t" rtlCol="false" tIns="0" lIns="0" bIns="0" rIns="0">
              <a:spAutoFit/>
            </a:bodyPr>
            <a:lstStyle/>
            <a:p>
              <a:pPr>
                <a:lnSpc>
                  <a:spcPts val="3360"/>
                </a:lnSpc>
              </a:pPr>
              <a:r>
                <a:rPr lang="en-US" sz="2800">
                  <a:solidFill>
                    <a:srgbClr val="D5D8DB"/>
                  </a:solidFill>
                  <a:latin typeface="Inter Bold"/>
                </a:rPr>
                <a:t>TikTok Trending Videos </a:t>
              </a:r>
            </a:p>
          </p:txBody>
        </p:sp>
      </p:grpSp>
      <p:grpSp>
        <p:nvGrpSpPr>
          <p:cNvPr name="Group 14" id="14"/>
          <p:cNvGrpSpPr/>
          <p:nvPr/>
        </p:nvGrpSpPr>
        <p:grpSpPr>
          <a:xfrm rot="0">
            <a:off x="9768565" y="4607035"/>
            <a:ext cx="3050427" cy="3255264"/>
            <a:chOff x="0" y="0"/>
            <a:chExt cx="4067236" cy="4340352"/>
          </a:xfrm>
        </p:grpSpPr>
        <p:sp>
          <p:nvSpPr>
            <p:cNvPr name="AutoShape 15" id="15"/>
            <p:cNvSpPr/>
            <p:nvPr/>
          </p:nvSpPr>
          <p:spPr>
            <a:xfrm rot="0">
              <a:off x="0" y="1524000"/>
              <a:ext cx="4067236" cy="12700"/>
            </a:xfrm>
            <a:prstGeom prst="rect">
              <a:avLst/>
            </a:prstGeom>
            <a:solidFill>
              <a:srgbClr val="D5D8DB"/>
            </a:solidFill>
          </p:spPr>
        </p:sp>
        <p:sp>
          <p:nvSpPr>
            <p:cNvPr name="TextBox 16" id="16"/>
            <p:cNvSpPr txBox="true"/>
            <p:nvPr/>
          </p:nvSpPr>
          <p:spPr>
            <a:xfrm rot="0">
              <a:off x="0" y="1915075"/>
              <a:ext cx="4067236" cy="2425277"/>
            </a:xfrm>
            <a:prstGeom prst="rect">
              <a:avLst/>
            </a:prstGeom>
          </p:spPr>
          <p:txBody>
            <a:bodyPr anchor="t" rtlCol="false" tIns="0" lIns="0" bIns="0" rIns="0">
              <a:spAutoFit/>
            </a:bodyPr>
            <a:lstStyle/>
            <a:p>
              <a:pPr>
                <a:lnSpc>
                  <a:spcPts val="2469"/>
                </a:lnSpc>
              </a:pPr>
              <a:r>
                <a:rPr lang="en-US" sz="1899">
                  <a:solidFill>
                    <a:srgbClr val="D5D8DB"/>
                  </a:solidFill>
                  <a:latin typeface="HK Grotesk Light"/>
                </a:rPr>
                <a:t>Source: </a:t>
              </a:r>
              <a:r>
                <a:rPr lang="en-US" sz="1899">
                  <a:solidFill>
                    <a:srgbClr val="D5D8DB"/>
                  </a:solidFill>
                  <a:latin typeface="Arimo"/>
                </a:rPr>
                <a:t>Kaggle</a:t>
              </a:r>
            </a:p>
            <a:p>
              <a:pPr>
                <a:lnSpc>
                  <a:spcPts val="2469"/>
                </a:lnSpc>
              </a:pPr>
              <a:r>
                <a:rPr lang="en-US" sz="1899">
                  <a:solidFill>
                    <a:srgbClr val="D5D8DB"/>
                  </a:solidFill>
                  <a:latin typeface="Arimo"/>
                </a:rPr>
                <a:t>Data Type: CSV</a:t>
              </a:r>
            </a:p>
            <a:p>
              <a:pPr>
                <a:lnSpc>
                  <a:spcPts val="2470"/>
                </a:lnSpc>
              </a:pPr>
              <a:r>
                <a:rPr lang="en-US" sz="1900">
                  <a:solidFill>
                    <a:srgbClr val="D5D8DB"/>
                  </a:solidFill>
                  <a:latin typeface="Arimo"/>
                </a:rPr>
                <a:t>This data set provides information on Billboards "Hot 100" which is based on sales, airplay, and streaming </a:t>
              </a:r>
            </a:p>
          </p:txBody>
        </p:sp>
        <p:sp>
          <p:nvSpPr>
            <p:cNvPr name="TextBox 17" id="17"/>
            <p:cNvSpPr txBox="true"/>
            <p:nvPr/>
          </p:nvSpPr>
          <p:spPr>
            <a:xfrm rot="0">
              <a:off x="0" y="-9525"/>
              <a:ext cx="4067236" cy="1127125"/>
            </a:xfrm>
            <a:prstGeom prst="rect">
              <a:avLst/>
            </a:prstGeom>
          </p:spPr>
          <p:txBody>
            <a:bodyPr anchor="t" rtlCol="false" tIns="0" lIns="0" bIns="0" rIns="0">
              <a:spAutoFit/>
            </a:bodyPr>
            <a:lstStyle/>
            <a:p>
              <a:pPr>
                <a:lnSpc>
                  <a:spcPts val="3360"/>
                </a:lnSpc>
              </a:pPr>
              <a:r>
                <a:rPr lang="en-US" sz="2800">
                  <a:solidFill>
                    <a:srgbClr val="D5D8DB"/>
                  </a:solidFill>
                  <a:latin typeface="Inter Bold"/>
                </a:rPr>
                <a:t>Billboard "The Hot 100" Songs </a:t>
              </a:r>
            </a:p>
          </p:txBody>
        </p:sp>
      </p:grpSp>
      <p:grpSp>
        <p:nvGrpSpPr>
          <p:cNvPr name="Group 18" id="18"/>
          <p:cNvGrpSpPr/>
          <p:nvPr/>
        </p:nvGrpSpPr>
        <p:grpSpPr>
          <a:xfrm rot="0">
            <a:off x="1028700" y="1028700"/>
            <a:ext cx="6986912" cy="1239242"/>
            <a:chOff x="0" y="0"/>
            <a:chExt cx="9315883" cy="1652322"/>
          </a:xfrm>
        </p:grpSpPr>
        <p:grpSp>
          <p:nvGrpSpPr>
            <p:cNvPr name="Group 19" id="19"/>
            <p:cNvGrpSpPr>
              <a:grpSpLocks noChangeAspect="true"/>
            </p:cNvGrpSpPr>
            <p:nvPr/>
          </p:nvGrpSpPr>
          <p:grpSpPr>
            <a:xfrm rot="0">
              <a:off x="0" y="0"/>
              <a:ext cx="1652329" cy="1652322"/>
              <a:chOff x="0" y="0"/>
              <a:chExt cx="6350000" cy="6349975"/>
            </a:xfrm>
          </p:grpSpPr>
          <p:sp>
            <p:nvSpPr>
              <p:cNvPr name="Freeform 20" id="2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0" r="0" t="-565" b="-7911"/>
                </a:stretch>
              </a:blipFill>
            </p:spPr>
          </p:sp>
        </p:grpSp>
        <p:grpSp>
          <p:nvGrpSpPr>
            <p:cNvPr name="Group 21" id="21"/>
            <p:cNvGrpSpPr>
              <a:grpSpLocks noChangeAspect="true"/>
            </p:cNvGrpSpPr>
            <p:nvPr/>
          </p:nvGrpSpPr>
          <p:grpSpPr>
            <a:xfrm rot="0">
              <a:off x="2373326" y="0"/>
              <a:ext cx="1652329" cy="1652322"/>
              <a:chOff x="0" y="0"/>
              <a:chExt cx="6350000" cy="6349975"/>
            </a:xfrm>
          </p:grpSpPr>
          <p:sp>
            <p:nvSpPr>
              <p:cNvPr name="Freeform 22" id="22"/>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0" b="0"/>
                </a:stretch>
              </a:blipFill>
            </p:spPr>
          </p:sp>
        </p:grpSp>
        <p:grpSp>
          <p:nvGrpSpPr>
            <p:cNvPr name="Group 23" id="23"/>
            <p:cNvGrpSpPr>
              <a:grpSpLocks noChangeAspect="true"/>
            </p:cNvGrpSpPr>
            <p:nvPr/>
          </p:nvGrpSpPr>
          <p:grpSpPr>
            <a:xfrm rot="0">
              <a:off x="4980304" y="0"/>
              <a:ext cx="1652329" cy="1652322"/>
              <a:chOff x="0" y="0"/>
              <a:chExt cx="6350000" cy="6349975"/>
            </a:xfrm>
          </p:grpSpPr>
          <p:sp>
            <p:nvSpPr>
              <p:cNvPr name="Freeform 24" id="2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0"/>
                </a:stretch>
              </a:blipFill>
            </p:spPr>
          </p:sp>
        </p:grpSp>
        <p:grpSp>
          <p:nvGrpSpPr>
            <p:cNvPr name="Group 25" id="25"/>
            <p:cNvGrpSpPr>
              <a:grpSpLocks noChangeAspect="true"/>
            </p:cNvGrpSpPr>
            <p:nvPr/>
          </p:nvGrpSpPr>
          <p:grpSpPr>
            <a:xfrm rot="0">
              <a:off x="7663554" y="0"/>
              <a:ext cx="1652329" cy="1652322"/>
              <a:chOff x="0" y="0"/>
              <a:chExt cx="6350000" cy="6349975"/>
            </a:xfrm>
          </p:grpSpPr>
          <p:sp>
            <p:nvSpPr>
              <p:cNvPr name="Freeform 26" id="2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25627" r="-25627" t="0" b="0"/>
                </a:stretch>
              </a:blipFill>
            </p:spPr>
          </p:sp>
        </p:grpSp>
      </p:grpSp>
      <p:grpSp>
        <p:nvGrpSpPr>
          <p:cNvPr name="Group 27" id="27"/>
          <p:cNvGrpSpPr/>
          <p:nvPr/>
        </p:nvGrpSpPr>
        <p:grpSpPr>
          <a:xfrm rot="0">
            <a:off x="14099789" y="777985"/>
            <a:ext cx="3550489" cy="3524250"/>
            <a:chOff x="0" y="0"/>
            <a:chExt cx="4733986" cy="4699000"/>
          </a:xfrm>
        </p:grpSpPr>
        <p:sp>
          <p:nvSpPr>
            <p:cNvPr name="AutoShape 28" id="28"/>
            <p:cNvSpPr/>
            <p:nvPr/>
          </p:nvSpPr>
          <p:spPr>
            <a:xfrm rot="0">
              <a:off x="0" y="1476248"/>
              <a:ext cx="4733986" cy="13050"/>
            </a:xfrm>
            <a:prstGeom prst="rect">
              <a:avLst/>
            </a:prstGeom>
            <a:solidFill>
              <a:srgbClr val="D5D8DB"/>
            </a:solidFill>
          </p:spPr>
        </p:sp>
        <p:sp>
          <p:nvSpPr>
            <p:cNvPr name="TextBox 29" id="29"/>
            <p:cNvSpPr txBox="true"/>
            <p:nvPr/>
          </p:nvSpPr>
          <p:spPr>
            <a:xfrm rot="0">
              <a:off x="0" y="1867323"/>
              <a:ext cx="4733986" cy="2831677"/>
            </a:xfrm>
            <a:prstGeom prst="rect">
              <a:avLst/>
            </a:prstGeom>
          </p:spPr>
          <p:txBody>
            <a:bodyPr anchor="t" rtlCol="false" tIns="0" lIns="0" bIns="0" rIns="0">
              <a:spAutoFit/>
            </a:bodyPr>
            <a:lstStyle/>
            <a:p>
              <a:pPr>
                <a:lnSpc>
                  <a:spcPts val="2469"/>
                </a:lnSpc>
              </a:pPr>
              <a:r>
                <a:rPr lang="en-US" sz="1899">
                  <a:solidFill>
                    <a:srgbClr val="D5D8DB"/>
                  </a:solidFill>
                  <a:latin typeface="HK Grotesk Light"/>
                </a:rPr>
                <a:t>Source: </a:t>
              </a:r>
              <a:r>
                <a:rPr lang="en-US" sz="1899">
                  <a:solidFill>
                    <a:srgbClr val="D5D8DB"/>
                  </a:solidFill>
                  <a:latin typeface="Arimo"/>
                </a:rPr>
                <a:t>Kaggle</a:t>
              </a:r>
            </a:p>
            <a:p>
              <a:pPr>
                <a:lnSpc>
                  <a:spcPts val="2469"/>
                </a:lnSpc>
              </a:pPr>
              <a:r>
                <a:rPr lang="en-US" sz="1899">
                  <a:solidFill>
                    <a:srgbClr val="D5D8DB"/>
                  </a:solidFill>
                  <a:latin typeface="Arimo"/>
                </a:rPr>
                <a:t>Data Type: CSV</a:t>
              </a:r>
            </a:p>
            <a:p>
              <a:pPr>
                <a:lnSpc>
                  <a:spcPts val="2469"/>
                </a:lnSpc>
              </a:pPr>
              <a:r>
                <a:rPr lang="en-US" sz="1899">
                  <a:solidFill>
                    <a:srgbClr val="D5D8DB"/>
                  </a:solidFill>
                  <a:latin typeface="Arimo"/>
                </a:rPr>
                <a:t>This data set provides information on data from Apple and Spotify about the music that is used in trending TikTok videos</a:t>
              </a:r>
            </a:p>
            <a:p>
              <a:pPr>
                <a:lnSpc>
                  <a:spcPts val="2469"/>
                </a:lnSpc>
              </a:pPr>
            </a:p>
          </p:txBody>
        </p:sp>
        <p:sp>
          <p:nvSpPr>
            <p:cNvPr name="TextBox 30" id="30"/>
            <p:cNvSpPr txBox="true"/>
            <p:nvPr/>
          </p:nvSpPr>
          <p:spPr>
            <a:xfrm rot="0">
              <a:off x="0" y="-9525"/>
              <a:ext cx="4733986" cy="1101725"/>
            </a:xfrm>
            <a:prstGeom prst="rect">
              <a:avLst/>
            </a:prstGeom>
          </p:spPr>
          <p:txBody>
            <a:bodyPr anchor="t" rtlCol="false" tIns="0" lIns="0" bIns="0" rIns="0">
              <a:spAutoFit/>
            </a:bodyPr>
            <a:lstStyle/>
            <a:p>
              <a:pPr>
                <a:lnSpc>
                  <a:spcPts val="3239"/>
                </a:lnSpc>
              </a:pPr>
              <a:r>
                <a:rPr lang="en-US" sz="2699">
                  <a:solidFill>
                    <a:srgbClr val="D5D8DB"/>
                  </a:solidFill>
                  <a:latin typeface="Inter Bold"/>
                </a:rPr>
                <a:t>TikTok Trending Video: Apple/Spotify </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028700" y="8810035"/>
            <a:ext cx="9521161" cy="5588"/>
          </a:xfrm>
          <a:prstGeom prst="rect">
            <a:avLst/>
          </a:prstGeom>
          <a:solidFill>
            <a:srgbClr val="D5D8D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150459" y="9283900"/>
            <a:ext cx="108841" cy="217405"/>
          </a:xfrm>
          <a:prstGeom prst="rect">
            <a:avLst/>
          </a:prstGeom>
        </p:spPr>
      </p:pic>
      <p:sp>
        <p:nvSpPr>
          <p:cNvPr name="AutoShape 4" id="4"/>
          <p:cNvSpPr/>
          <p:nvPr/>
        </p:nvSpPr>
        <p:spPr>
          <a:xfrm rot="0">
            <a:off x="1028700" y="5456421"/>
            <a:ext cx="9521161" cy="5588"/>
          </a:xfrm>
          <a:prstGeom prst="rect">
            <a:avLst/>
          </a:prstGeom>
          <a:solidFill>
            <a:srgbClr val="D5D8DB"/>
          </a:solidFill>
        </p:spPr>
      </p:sp>
      <p:sp>
        <p:nvSpPr>
          <p:cNvPr name="TextBox 5" id="5"/>
          <p:cNvSpPr txBox="true"/>
          <p:nvPr/>
        </p:nvSpPr>
        <p:spPr>
          <a:xfrm rot="0">
            <a:off x="791357" y="3717875"/>
            <a:ext cx="7536259" cy="1325880"/>
          </a:xfrm>
          <a:prstGeom prst="rect">
            <a:avLst/>
          </a:prstGeom>
        </p:spPr>
        <p:txBody>
          <a:bodyPr anchor="t" rtlCol="false" tIns="0" lIns="0" bIns="0" rIns="0">
            <a:spAutoFit/>
          </a:bodyPr>
          <a:lstStyle/>
          <a:p>
            <a:pPr algn="just">
              <a:lnSpc>
                <a:spcPts val="10080"/>
              </a:lnSpc>
            </a:pPr>
            <a:r>
              <a:rPr lang="en-US" spc="-480" sz="9600">
                <a:solidFill>
                  <a:srgbClr val="D5D8DB"/>
                </a:solidFill>
                <a:latin typeface="Inter Bold"/>
              </a:rPr>
              <a:t>TRANSFORM</a:t>
            </a:r>
          </a:p>
        </p:txBody>
      </p:sp>
      <p:sp>
        <p:nvSpPr>
          <p:cNvPr name="TextBox 6" id="6"/>
          <p:cNvSpPr txBox="true"/>
          <p:nvPr/>
        </p:nvSpPr>
        <p:spPr>
          <a:xfrm rot="0">
            <a:off x="1028700" y="5701430"/>
            <a:ext cx="9184316" cy="2836545"/>
          </a:xfrm>
          <a:prstGeom prst="rect">
            <a:avLst/>
          </a:prstGeom>
        </p:spPr>
        <p:txBody>
          <a:bodyPr anchor="t" rtlCol="false" tIns="0" lIns="0" bIns="0" rIns="0">
            <a:spAutoFit/>
          </a:bodyPr>
          <a:lstStyle/>
          <a:p>
            <a:pPr>
              <a:lnSpc>
                <a:spcPts val="3780"/>
              </a:lnSpc>
            </a:pPr>
            <a:r>
              <a:rPr lang="en-US" sz="2700">
                <a:solidFill>
                  <a:srgbClr val="D5D8DB"/>
                </a:solidFill>
                <a:latin typeface="HK Grotesk Light"/>
              </a:rPr>
              <a:t>All data was extracted and transformed using Python and Jupyter Notebooks. Multiple duplicate or unnecessary columns were dropped and one final data frame was created with columns that could allow TikTok's trending audio and video data to be compared with top music on the Billboard Music Charts. </a:t>
            </a:r>
          </a:p>
        </p:txBody>
      </p:sp>
      <p:grpSp>
        <p:nvGrpSpPr>
          <p:cNvPr name="Group 7" id="7"/>
          <p:cNvGrpSpPr/>
          <p:nvPr/>
        </p:nvGrpSpPr>
        <p:grpSpPr>
          <a:xfrm rot="0">
            <a:off x="1028700" y="1028700"/>
            <a:ext cx="9184316" cy="1628987"/>
            <a:chOff x="0" y="0"/>
            <a:chExt cx="12245755" cy="2171982"/>
          </a:xfrm>
        </p:grpSpPr>
        <p:grpSp>
          <p:nvGrpSpPr>
            <p:cNvPr name="Group 8" id="8"/>
            <p:cNvGrpSpPr>
              <a:grpSpLocks noChangeAspect="true"/>
            </p:cNvGrpSpPr>
            <p:nvPr/>
          </p:nvGrpSpPr>
          <p:grpSpPr>
            <a:xfrm rot="0">
              <a:off x="0" y="0"/>
              <a:ext cx="2171991" cy="2171982"/>
              <a:chOff x="0" y="0"/>
              <a:chExt cx="6350000" cy="6349975"/>
            </a:xfrm>
          </p:grpSpPr>
          <p:sp>
            <p:nvSpPr>
              <p:cNvPr name="Freeform 9" id="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0" r="0" t="-565" b="-7911"/>
                </a:stretch>
              </a:blipFill>
            </p:spPr>
          </p:sp>
        </p:grpSp>
        <p:grpSp>
          <p:nvGrpSpPr>
            <p:cNvPr name="Group 10" id="10"/>
            <p:cNvGrpSpPr>
              <a:grpSpLocks noChangeAspect="true"/>
            </p:cNvGrpSpPr>
            <p:nvPr/>
          </p:nvGrpSpPr>
          <p:grpSpPr>
            <a:xfrm rot="0">
              <a:off x="3119744" y="0"/>
              <a:ext cx="2171991" cy="2171982"/>
              <a:chOff x="0" y="0"/>
              <a:chExt cx="6350000" cy="6349975"/>
            </a:xfrm>
          </p:grpSpPr>
          <p:sp>
            <p:nvSpPr>
              <p:cNvPr name="Freeform 11" id="11"/>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0" b="0"/>
                </a:stretch>
              </a:blipFill>
            </p:spPr>
          </p:sp>
        </p:grpSp>
        <p:grpSp>
          <p:nvGrpSpPr>
            <p:cNvPr name="Group 12" id="12"/>
            <p:cNvGrpSpPr>
              <a:grpSpLocks noChangeAspect="true"/>
            </p:cNvGrpSpPr>
            <p:nvPr/>
          </p:nvGrpSpPr>
          <p:grpSpPr>
            <a:xfrm rot="0">
              <a:off x="6546624" y="0"/>
              <a:ext cx="2171991" cy="2171982"/>
              <a:chOff x="0" y="0"/>
              <a:chExt cx="6350000" cy="6349975"/>
            </a:xfrm>
          </p:grpSpPr>
          <p:sp>
            <p:nvSpPr>
              <p:cNvPr name="Freeform 13" id="13"/>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0"/>
                </a:stretch>
              </a:blipFill>
            </p:spPr>
          </p:sp>
        </p:grpSp>
        <p:grpSp>
          <p:nvGrpSpPr>
            <p:cNvPr name="Group 14" id="14"/>
            <p:cNvGrpSpPr>
              <a:grpSpLocks noChangeAspect="true"/>
            </p:cNvGrpSpPr>
            <p:nvPr/>
          </p:nvGrpSpPr>
          <p:grpSpPr>
            <a:xfrm rot="0">
              <a:off x="10073764" y="0"/>
              <a:ext cx="2171991" cy="2171982"/>
              <a:chOff x="0" y="0"/>
              <a:chExt cx="6350000" cy="6349975"/>
            </a:xfrm>
          </p:grpSpPr>
          <p:sp>
            <p:nvSpPr>
              <p:cNvPr name="Freeform 15" id="1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25627" r="-25627" t="0" b="0"/>
                </a:stretch>
              </a:blipFill>
            </p:spPr>
          </p:sp>
        </p:grpSp>
      </p:grpSp>
      <p:sp>
        <p:nvSpPr>
          <p:cNvPr name="TextBox 16" id="16"/>
          <p:cNvSpPr txBox="true"/>
          <p:nvPr/>
        </p:nvSpPr>
        <p:spPr>
          <a:xfrm rot="0">
            <a:off x="13221484" y="9220200"/>
            <a:ext cx="3413494"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grpSp>
        <p:nvGrpSpPr>
          <p:cNvPr name="Group 17" id="17"/>
          <p:cNvGrpSpPr/>
          <p:nvPr/>
        </p:nvGrpSpPr>
        <p:grpSpPr>
          <a:xfrm rot="0">
            <a:off x="11444935" y="2688075"/>
            <a:ext cx="5814365" cy="6121960"/>
            <a:chOff x="0" y="0"/>
            <a:chExt cx="7752486" cy="8162613"/>
          </a:xfrm>
        </p:grpSpPr>
        <p:sp>
          <p:nvSpPr>
            <p:cNvPr name="AutoShape 18" id="18"/>
            <p:cNvSpPr/>
            <p:nvPr/>
          </p:nvSpPr>
          <p:spPr>
            <a:xfrm rot="0">
              <a:off x="0" y="849329"/>
              <a:ext cx="7655241" cy="12700"/>
            </a:xfrm>
            <a:prstGeom prst="rect">
              <a:avLst/>
            </a:prstGeom>
            <a:solidFill>
              <a:srgbClr val="D5D8DB"/>
            </a:solidFill>
          </p:spPr>
        </p:sp>
        <p:sp>
          <p:nvSpPr>
            <p:cNvPr name="TextBox 19" id="19"/>
            <p:cNvSpPr txBox="true"/>
            <p:nvPr/>
          </p:nvSpPr>
          <p:spPr>
            <a:xfrm rot="0">
              <a:off x="97245" y="-47625"/>
              <a:ext cx="7655241" cy="471805"/>
            </a:xfrm>
            <a:prstGeom prst="rect">
              <a:avLst/>
            </a:prstGeom>
          </p:spPr>
          <p:txBody>
            <a:bodyPr anchor="t" rtlCol="false" tIns="0" lIns="0" bIns="0" rIns="0">
              <a:spAutoFit/>
            </a:bodyPr>
            <a:lstStyle/>
            <a:p>
              <a:pPr algn="just">
                <a:lnSpc>
                  <a:spcPts val="2940"/>
                </a:lnSpc>
              </a:pPr>
              <a:r>
                <a:rPr lang="en-US" sz="2100">
                  <a:solidFill>
                    <a:srgbClr val="D5D8DB"/>
                  </a:solidFill>
                  <a:latin typeface="HK Grotesk Light"/>
                </a:rPr>
                <a:t>Artist Name </a:t>
              </a:r>
            </a:p>
          </p:txBody>
        </p:sp>
        <p:sp>
          <p:nvSpPr>
            <p:cNvPr name="AutoShape 20" id="20"/>
            <p:cNvSpPr/>
            <p:nvPr/>
          </p:nvSpPr>
          <p:spPr>
            <a:xfrm rot="0">
              <a:off x="0" y="2136507"/>
              <a:ext cx="7655241" cy="12700"/>
            </a:xfrm>
            <a:prstGeom prst="rect">
              <a:avLst/>
            </a:prstGeom>
            <a:solidFill>
              <a:srgbClr val="D5D8DB"/>
            </a:solidFill>
          </p:spPr>
        </p:sp>
        <p:sp>
          <p:nvSpPr>
            <p:cNvPr name="TextBox 21" id="21"/>
            <p:cNvSpPr txBox="true"/>
            <p:nvPr/>
          </p:nvSpPr>
          <p:spPr>
            <a:xfrm rot="0">
              <a:off x="97245" y="1239553"/>
              <a:ext cx="7557996" cy="471805"/>
            </a:xfrm>
            <a:prstGeom prst="rect">
              <a:avLst/>
            </a:prstGeom>
          </p:spPr>
          <p:txBody>
            <a:bodyPr anchor="t" rtlCol="false" tIns="0" lIns="0" bIns="0" rIns="0">
              <a:spAutoFit/>
            </a:bodyPr>
            <a:lstStyle/>
            <a:p>
              <a:pPr algn="just">
                <a:lnSpc>
                  <a:spcPts val="2940"/>
                </a:lnSpc>
              </a:pPr>
              <a:r>
                <a:rPr lang="en-US" sz="2100">
                  <a:solidFill>
                    <a:srgbClr val="D5D8DB"/>
                  </a:solidFill>
                  <a:latin typeface="HK Grotesk Light"/>
                </a:rPr>
                <a:t>Song Title - Album</a:t>
              </a:r>
              <a:r>
                <a:rPr lang="en-US" sz="2100">
                  <a:solidFill>
                    <a:srgbClr val="D5D8DB"/>
                  </a:solidFill>
                  <a:latin typeface="Arimo"/>
                </a:rPr>
                <a:t> - </a:t>
              </a:r>
              <a:r>
                <a:rPr lang="en-US" sz="2100">
                  <a:solidFill>
                    <a:srgbClr val="D5D8DB"/>
                  </a:solidFill>
                  <a:latin typeface="HK Grotesk Light"/>
                </a:rPr>
                <a:t>Release Date</a:t>
              </a:r>
            </a:p>
          </p:txBody>
        </p:sp>
        <p:sp>
          <p:nvSpPr>
            <p:cNvPr name="AutoShape 22" id="22"/>
            <p:cNvSpPr/>
            <p:nvPr/>
          </p:nvSpPr>
          <p:spPr>
            <a:xfrm rot="0">
              <a:off x="0" y="3423686"/>
              <a:ext cx="7655241" cy="12700"/>
            </a:xfrm>
            <a:prstGeom prst="rect">
              <a:avLst/>
            </a:prstGeom>
            <a:solidFill>
              <a:srgbClr val="D5D8DB"/>
            </a:solidFill>
          </p:spPr>
        </p:sp>
        <p:sp>
          <p:nvSpPr>
            <p:cNvPr name="TextBox 23" id="23"/>
            <p:cNvSpPr txBox="true"/>
            <p:nvPr/>
          </p:nvSpPr>
          <p:spPr>
            <a:xfrm rot="0">
              <a:off x="97245" y="2526732"/>
              <a:ext cx="7557996" cy="471805"/>
            </a:xfrm>
            <a:prstGeom prst="rect">
              <a:avLst/>
            </a:prstGeom>
          </p:spPr>
          <p:txBody>
            <a:bodyPr anchor="t" rtlCol="false" tIns="0" lIns="0" bIns="0" rIns="0">
              <a:spAutoFit/>
            </a:bodyPr>
            <a:lstStyle/>
            <a:p>
              <a:pPr algn="just">
                <a:lnSpc>
                  <a:spcPts val="2940"/>
                </a:lnSpc>
              </a:pPr>
              <a:r>
                <a:rPr lang="en-US" sz="2100">
                  <a:solidFill>
                    <a:srgbClr val="D5D8DB"/>
                  </a:solidFill>
                  <a:latin typeface="HK Grotesk Light"/>
                </a:rPr>
                <a:t>Explicit Content</a:t>
              </a:r>
            </a:p>
          </p:txBody>
        </p:sp>
        <p:sp>
          <p:nvSpPr>
            <p:cNvPr name="TextBox 24" id="24"/>
            <p:cNvSpPr txBox="true"/>
            <p:nvPr/>
          </p:nvSpPr>
          <p:spPr>
            <a:xfrm rot="0">
              <a:off x="97245" y="3813910"/>
              <a:ext cx="7557996" cy="471680"/>
            </a:xfrm>
            <a:prstGeom prst="rect">
              <a:avLst/>
            </a:prstGeom>
          </p:spPr>
          <p:txBody>
            <a:bodyPr anchor="t" rtlCol="false" tIns="0" lIns="0" bIns="0" rIns="0">
              <a:spAutoFit/>
            </a:bodyPr>
            <a:lstStyle/>
            <a:p>
              <a:pPr algn="just">
                <a:lnSpc>
                  <a:spcPts val="2945"/>
                </a:lnSpc>
              </a:pPr>
              <a:r>
                <a:rPr lang="en-US" sz="2103">
                  <a:solidFill>
                    <a:srgbClr val="D5D8DB"/>
                  </a:solidFill>
                  <a:latin typeface="HK Grotesk Light"/>
                </a:rPr>
                <a:t>TikTok Popularity - Spotify Popularity</a:t>
              </a:r>
              <a:r>
                <a:rPr lang="en-US" sz="2103">
                  <a:solidFill>
                    <a:srgbClr val="D5D8DB"/>
                  </a:solidFill>
                  <a:latin typeface="Arimo"/>
                </a:rPr>
                <a:t> </a:t>
              </a:r>
            </a:p>
          </p:txBody>
        </p:sp>
        <p:sp>
          <p:nvSpPr>
            <p:cNvPr name="AutoShape 25" id="25"/>
            <p:cNvSpPr/>
            <p:nvPr/>
          </p:nvSpPr>
          <p:spPr>
            <a:xfrm rot="0">
              <a:off x="97245" y="4790431"/>
              <a:ext cx="7655241" cy="12700"/>
            </a:xfrm>
            <a:prstGeom prst="rect">
              <a:avLst/>
            </a:prstGeom>
            <a:solidFill>
              <a:srgbClr val="D5D8DB"/>
            </a:solidFill>
          </p:spPr>
        </p:sp>
        <p:sp>
          <p:nvSpPr>
            <p:cNvPr name="AutoShape 26" id="26"/>
            <p:cNvSpPr/>
            <p:nvPr/>
          </p:nvSpPr>
          <p:spPr>
            <a:xfrm rot="0">
              <a:off x="0" y="7004869"/>
              <a:ext cx="7655241" cy="12700"/>
            </a:xfrm>
            <a:prstGeom prst="rect">
              <a:avLst/>
            </a:prstGeom>
            <a:solidFill>
              <a:srgbClr val="D5D8DB"/>
            </a:solidFill>
          </p:spPr>
        </p:sp>
        <p:sp>
          <p:nvSpPr>
            <p:cNvPr name="TextBox 27" id="27"/>
            <p:cNvSpPr txBox="true"/>
            <p:nvPr/>
          </p:nvSpPr>
          <p:spPr>
            <a:xfrm rot="0">
              <a:off x="97245" y="5250806"/>
              <a:ext cx="7442654" cy="1462405"/>
            </a:xfrm>
            <a:prstGeom prst="rect">
              <a:avLst/>
            </a:prstGeom>
          </p:spPr>
          <p:txBody>
            <a:bodyPr anchor="t" rtlCol="false" tIns="0" lIns="0" bIns="0" rIns="0">
              <a:spAutoFit/>
            </a:bodyPr>
            <a:lstStyle/>
            <a:p>
              <a:pPr algn="just">
                <a:lnSpc>
                  <a:spcPts val="2940"/>
                </a:lnSpc>
              </a:pPr>
              <a:r>
                <a:rPr lang="en-US" sz="2100">
                  <a:solidFill>
                    <a:srgbClr val="D5D8DB"/>
                  </a:solidFill>
                  <a:latin typeface="HK Grotesk Light"/>
                </a:rPr>
                <a:t>Danceability - Liveliness - Energy - Loudness - Valence - Tempo - Mode - Speechiness - Acousticness - Instrumentalness</a:t>
              </a:r>
            </a:p>
          </p:txBody>
        </p:sp>
        <p:sp>
          <p:nvSpPr>
            <p:cNvPr name="AutoShape 28" id="28"/>
            <p:cNvSpPr/>
            <p:nvPr/>
          </p:nvSpPr>
          <p:spPr>
            <a:xfrm rot="0">
              <a:off x="0" y="8149913"/>
              <a:ext cx="7655241" cy="12700"/>
            </a:xfrm>
            <a:prstGeom prst="rect">
              <a:avLst/>
            </a:prstGeom>
            <a:solidFill>
              <a:srgbClr val="D5D8DB"/>
            </a:solidFill>
          </p:spPr>
        </p:sp>
        <p:sp>
          <p:nvSpPr>
            <p:cNvPr name="TextBox 29" id="29"/>
            <p:cNvSpPr txBox="true"/>
            <p:nvPr/>
          </p:nvSpPr>
          <p:spPr>
            <a:xfrm rot="0">
              <a:off x="97245" y="7395093"/>
              <a:ext cx="7557996" cy="471805"/>
            </a:xfrm>
            <a:prstGeom prst="rect">
              <a:avLst/>
            </a:prstGeom>
          </p:spPr>
          <p:txBody>
            <a:bodyPr anchor="t" rtlCol="false" tIns="0" lIns="0" bIns="0" rIns="0">
              <a:spAutoFit/>
            </a:bodyPr>
            <a:lstStyle/>
            <a:p>
              <a:pPr algn="just">
                <a:lnSpc>
                  <a:spcPts val="2940"/>
                </a:lnSpc>
              </a:pPr>
              <a:r>
                <a:rPr lang="en-US" sz="2100">
                  <a:solidFill>
                    <a:srgbClr val="D5D8DB"/>
                  </a:solidFill>
                  <a:latin typeface="HK Grotesk Light"/>
                </a:rPr>
                <a:t>Billboard Chart Peak Ranking</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3474340" y="1184444"/>
            <a:ext cx="13856995" cy="8132"/>
          </a:xfrm>
          <a:prstGeom prst="rect">
            <a:avLst/>
          </a:prstGeom>
          <a:solidFill>
            <a:srgbClr val="D5D8DB"/>
          </a:solidFill>
        </p:spPr>
      </p:sp>
      <p:sp>
        <p:nvSpPr>
          <p:cNvPr name="AutoShape 3" id="3"/>
          <p:cNvSpPr/>
          <p:nvPr/>
        </p:nvSpPr>
        <p:spPr>
          <a:xfrm rot="0">
            <a:off x="3510358" y="9663023"/>
            <a:ext cx="13784960" cy="9525"/>
          </a:xfrm>
          <a:prstGeom prst="rect">
            <a:avLst/>
          </a:prstGeom>
          <a:solidFill>
            <a:srgbClr val="D5D8DB"/>
          </a:solidFill>
        </p:spPr>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150216" y="9860622"/>
            <a:ext cx="108841" cy="217405"/>
          </a:xfrm>
          <a:prstGeom prst="rect">
            <a:avLst/>
          </a:prstGeom>
        </p:spPr>
      </p:pic>
      <p:grpSp>
        <p:nvGrpSpPr>
          <p:cNvPr name="Group 5" id="5"/>
          <p:cNvGrpSpPr/>
          <p:nvPr/>
        </p:nvGrpSpPr>
        <p:grpSpPr>
          <a:xfrm rot="0">
            <a:off x="497383" y="1088366"/>
            <a:ext cx="1628993" cy="8169934"/>
            <a:chOff x="0" y="0"/>
            <a:chExt cx="2171991" cy="10893246"/>
          </a:xfrm>
        </p:grpSpPr>
        <p:grpSp>
          <p:nvGrpSpPr>
            <p:cNvPr name="Group 6" id="6"/>
            <p:cNvGrpSpPr>
              <a:grpSpLocks noChangeAspect="true"/>
            </p:cNvGrpSpPr>
            <p:nvPr/>
          </p:nvGrpSpPr>
          <p:grpSpPr>
            <a:xfrm rot="0">
              <a:off x="0" y="0"/>
              <a:ext cx="2171991" cy="2171982"/>
              <a:chOff x="0" y="0"/>
              <a:chExt cx="6350000" cy="6349975"/>
            </a:xfrm>
          </p:grpSpPr>
          <p:sp>
            <p:nvSpPr>
              <p:cNvPr name="Freeform 7" id="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0" r="0" t="-565" b="-7911"/>
                </a:stretch>
              </a:blipFill>
            </p:spPr>
          </p:sp>
        </p:grpSp>
        <p:grpSp>
          <p:nvGrpSpPr>
            <p:cNvPr name="Group 8" id="8"/>
            <p:cNvGrpSpPr>
              <a:grpSpLocks noChangeAspect="true"/>
            </p:cNvGrpSpPr>
            <p:nvPr/>
          </p:nvGrpSpPr>
          <p:grpSpPr>
            <a:xfrm rot="0">
              <a:off x="163043" y="9047348"/>
              <a:ext cx="1845905" cy="1845898"/>
              <a:chOff x="0" y="0"/>
              <a:chExt cx="6350000" cy="6349975"/>
            </a:xfrm>
          </p:grpSpPr>
          <p:sp>
            <p:nvSpPr>
              <p:cNvPr name="Freeform 9" id="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25627" r="-25627" t="0" b="0"/>
                </a:stretch>
              </a:blipFill>
            </p:spPr>
          </p:sp>
        </p:grpSp>
        <p:grpSp>
          <p:nvGrpSpPr>
            <p:cNvPr name="Group 10" id="10"/>
            <p:cNvGrpSpPr>
              <a:grpSpLocks noChangeAspect="true"/>
            </p:cNvGrpSpPr>
            <p:nvPr/>
          </p:nvGrpSpPr>
          <p:grpSpPr>
            <a:xfrm rot="0">
              <a:off x="0" y="2956659"/>
              <a:ext cx="2171991" cy="2171982"/>
              <a:chOff x="0" y="0"/>
              <a:chExt cx="6350000" cy="6349975"/>
            </a:xfrm>
          </p:grpSpPr>
          <p:sp>
            <p:nvSpPr>
              <p:cNvPr name="Freeform 11" id="11"/>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0"/>
                </a:stretch>
              </a:blipFill>
            </p:spPr>
          </p:sp>
        </p:grpSp>
        <p:grpSp>
          <p:nvGrpSpPr>
            <p:cNvPr name="Group 12" id="12"/>
            <p:cNvGrpSpPr>
              <a:grpSpLocks noChangeAspect="true"/>
            </p:cNvGrpSpPr>
            <p:nvPr/>
          </p:nvGrpSpPr>
          <p:grpSpPr>
            <a:xfrm rot="0">
              <a:off x="102975" y="6179153"/>
              <a:ext cx="1966042" cy="1966034"/>
              <a:chOff x="0" y="0"/>
              <a:chExt cx="6350000" cy="6349975"/>
            </a:xfrm>
          </p:grpSpPr>
          <p:sp>
            <p:nvSpPr>
              <p:cNvPr name="Freeform 13" id="13"/>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0" r="0" t="0" b="0"/>
                </a:stretch>
              </a:blipFill>
            </p:spPr>
          </p:sp>
        </p:grpSp>
      </p:grpSp>
      <p:pic>
        <p:nvPicPr>
          <p:cNvPr name="Picture 14" id="14"/>
          <p:cNvPicPr>
            <a:picLocks noChangeAspect="true"/>
          </p:cNvPicPr>
          <p:nvPr/>
        </p:nvPicPr>
        <p:blipFill>
          <a:blip r:embed="rId8"/>
          <a:srcRect l="0" t="0" r="0" b="0"/>
          <a:stretch>
            <a:fillRect/>
          </a:stretch>
        </p:blipFill>
        <p:spPr>
          <a:xfrm flipH="false" flipV="false" rot="0">
            <a:off x="3474340" y="1336346"/>
            <a:ext cx="8062856" cy="6819547"/>
          </a:xfrm>
          <a:prstGeom prst="rect">
            <a:avLst/>
          </a:prstGeom>
        </p:spPr>
      </p:pic>
      <p:pic>
        <p:nvPicPr>
          <p:cNvPr name="Picture 15" id="15"/>
          <p:cNvPicPr>
            <a:picLocks noChangeAspect="true"/>
          </p:cNvPicPr>
          <p:nvPr/>
        </p:nvPicPr>
        <p:blipFill>
          <a:blip r:embed="rId9"/>
          <a:srcRect l="0" t="0" r="0" b="0"/>
          <a:stretch>
            <a:fillRect/>
          </a:stretch>
        </p:blipFill>
        <p:spPr>
          <a:xfrm flipH="false" flipV="false" rot="0">
            <a:off x="13087507" y="1336346"/>
            <a:ext cx="4062709" cy="4412608"/>
          </a:xfrm>
          <a:prstGeom prst="rect">
            <a:avLst/>
          </a:prstGeom>
        </p:spPr>
      </p:pic>
      <p:pic>
        <p:nvPicPr>
          <p:cNvPr name="Picture 16" id="16"/>
          <p:cNvPicPr>
            <a:picLocks noChangeAspect="true"/>
          </p:cNvPicPr>
          <p:nvPr/>
        </p:nvPicPr>
        <p:blipFill>
          <a:blip r:embed="rId10"/>
          <a:srcRect l="0" t="0" r="0" b="0"/>
          <a:stretch>
            <a:fillRect/>
          </a:stretch>
        </p:blipFill>
        <p:spPr>
          <a:xfrm flipH="false" flipV="false" rot="0">
            <a:off x="13087507" y="6054697"/>
            <a:ext cx="4062709" cy="3465451"/>
          </a:xfrm>
          <a:prstGeom prst="rect">
            <a:avLst/>
          </a:prstGeom>
        </p:spPr>
      </p:pic>
      <p:sp>
        <p:nvSpPr>
          <p:cNvPr name="TextBox 17" id="17"/>
          <p:cNvSpPr txBox="true"/>
          <p:nvPr/>
        </p:nvSpPr>
        <p:spPr>
          <a:xfrm rot="0">
            <a:off x="3474340" y="390315"/>
            <a:ext cx="11453648" cy="640081"/>
          </a:xfrm>
          <a:prstGeom prst="rect">
            <a:avLst/>
          </a:prstGeom>
        </p:spPr>
        <p:txBody>
          <a:bodyPr anchor="t" rtlCol="false" tIns="0" lIns="0" bIns="0" rIns="0">
            <a:spAutoFit/>
          </a:bodyPr>
          <a:lstStyle/>
          <a:p>
            <a:pPr algn="just">
              <a:lnSpc>
                <a:spcPts val="4830"/>
              </a:lnSpc>
            </a:pPr>
            <a:r>
              <a:rPr lang="en-US" spc="-230" sz="4600">
                <a:solidFill>
                  <a:srgbClr val="D5D8DB"/>
                </a:solidFill>
                <a:latin typeface="Inter Bold"/>
              </a:rPr>
              <a:t>Transform </a:t>
            </a:r>
            <a:r>
              <a:rPr lang="en-US" spc="-230" sz="4600">
                <a:solidFill>
                  <a:srgbClr val="D5D8DB"/>
                </a:solidFill>
                <a:latin typeface="Inter"/>
              </a:rPr>
              <a:t>TikTok Music Trends Data</a:t>
            </a:r>
          </a:p>
        </p:txBody>
      </p:sp>
      <p:sp>
        <p:nvSpPr>
          <p:cNvPr name="TextBox 18" id="18"/>
          <p:cNvSpPr txBox="true"/>
          <p:nvPr/>
        </p:nvSpPr>
        <p:spPr>
          <a:xfrm rot="0">
            <a:off x="13221241" y="9796922"/>
            <a:ext cx="3413494"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sp>
        <p:nvSpPr>
          <p:cNvPr name="TextBox 19" id="19"/>
          <p:cNvSpPr txBox="true"/>
          <p:nvPr/>
        </p:nvSpPr>
        <p:spPr>
          <a:xfrm rot="0">
            <a:off x="3474340" y="8313010"/>
            <a:ext cx="8226142" cy="1207138"/>
          </a:xfrm>
          <a:prstGeom prst="rect">
            <a:avLst/>
          </a:prstGeom>
        </p:spPr>
        <p:txBody>
          <a:bodyPr anchor="t" rtlCol="false" tIns="0" lIns="0" bIns="0" rIns="0">
            <a:spAutoFit/>
          </a:bodyPr>
          <a:lstStyle/>
          <a:p>
            <a:pPr>
              <a:lnSpc>
                <a:spcPts val="3289"/>
              </a:lnSpc>
            </a:pPr>
            <a:r>
              <a:rPr lang="en-US" sz="2349">
                <a:solidFill>
                  <a:srgbClr val="D5D8DB"/>
                </a:solidFill>
                <a:latin typeface="HK Grotesk Light"/>
              </a:rPr>
              <a:t>We created individual data frames to clean and organize the information provided for TikTok's trending music, trending videos, and the Apple/Spotify data provided for those songs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548947" y="1028700"/>
            <a:ext cx="1628993" cy="8169934"/>
            <a:chOff x="0" y="0"/>
            <a:chExt cx="2171991" cy="10893246"/>
          </a:xfrm>
        </p:grpSpPr>
        <p:grpSp>
          <p:nvGrpSpPr>
            <p:cNvPr name="Group 3" id="3"/>
            <p:cNvGrpSpPr>
              <a:grpSpLocks noChangeAspect="true"/>
            </p:cNvGrpSpPr>
            <p:nvPr/>
          </p:nvGrpSpPr>
          <p:grpSpPr>
            <a:xfrm rot="0">
              <a:off x="0" y="0"/>
              <a:ext cx="2171991" cy="2171982"/>
              <a:chOff x="0" y="0"/>
              <a:chExt cx="6350000" cy="6349975"/>
            </a:xfrm>
          </p:grpSpPr>
          <p:sp>
            <p:nvSpPr>
              <p:cNvPr name="Freeform 4" id="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440" r="0" t="-565" b="-7911"/>
                </a:stretch>
              </a:blipFill>
            </p:spPr>
          </p:sp>
        </p:grpSp>
        <p:grpSp>
          <p:nvGrpSpPr>
            <p:cNvPr name="Group 5" id="5"/>
            <p:cNvGrpSpPr>
              <a:grpSpLocks noChangeAspect="true"/>
            </p:cNvGrpSpPr>
            <p:nvPr/>
          </p:nvGrpSpPr>
          <p:grpSpPr>
            <a:xfrm rot="0">
              <a:off x="163043" y="9047348"/>
              <a:ext cx="1845905" cy="1845898"/>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5627" r="-25627" t="0" b="0"/>
                </a:stretch>
              </a:blipFill>
            </p:spPr>
          </p:sp>
        </p:grpSp>
        <p:grpSp>
          <p:nvGrpSpPr>
            <p:cNvPr name="Group 7" id="7"/>
            <p:cNvGrpSpPr>
              <a:grpSpLocks noChangeAspect="true"/>
            </p:cNvGrpSpPr>
            <p:nvPr/>
          </p:nvGrpSpPr>
          <p:grpSpPr>
            <a:xfrm rot="0">
              <a:off x="0" y="2956659"/>
              <a:ext cx="2171991" cy="2171982"/>
              <a:chOff x="0" y="0"/>
              <a:chExt cx="6350000" cy="6349975"/>
            </a:xfrm>
          </p:grpSpPr>
          <p:sp>
            <p:nvSpPr>
              <p:cNvPr name="Freeform 8" id="8"/>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0" r="0" t="0" b="0"/>
                </a:stretch>
              </a:blipFill>
            </p:spPr>
          </p:sp>
        </p:grpSp>
        <p:grpSp>
          <p:nvGrpSpPr>
            <p:cNvPr name="Group 9" id="9"/>
            <p:cNvGrpSpPr>
              <a:grpSpLocks noChangeAspect="true"/>
            </p:cNvGrpSpPr>
            <p:nvPr/>
          </p:nvGrpSpPr>
          <p:grpSpPr>
            <a:xfrm rot="0">
              <a:off x="102975" y="6179153"/>
              <a:ext cx="1966042" cy="1966034"/>
              <a:chOff x="0" y="0"/>
              <a:chExt cx="6350000" cy="6349975"/>
            </a:xfrm>
          </p:grpSpPr>
          <p:sp>
            <p:nvSpPr>
              <p:cNvPr name="Freeform 10" id="1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0" b="0"/>
                </a:stretch>
              </a:blipFill>
            </p:spPr>
          </p:sp>
        </p:grpSp>
      </p:grpSp>
      <p:sp>
        <p:nvSpPr>
          <p:cNvPr name="AutoShape 11" id="11"/>
          <p:cNvSpPr/>
          <p:nvPr/>
        </p:nvSpPr>
        <p:spPr>
          <a:xfrm rot="0">
            <a:off x="3402305" y="1632551"/>
            <a:ext cx="13856995" cy="8132"/>
          </a:xfrm>
          <a:prstGeom prst="rect">
            <a:avLst/>
          </a:prstGeom>
          <a:solidFill>
            <a:srgbClr val="D5D8DB"/>
          </a:solidFill>
        </p:spPr>
      </p:sp>
      <p:sp>
        <p:nvSpPr>
          <p:cNvPr name="TextBox 12" id="12"/>
          <p:cNvSpPr txBox="true"/>
          <p:nvPr/>
        </p:nvSpPr>
        <p:spPr>
          <a:xfrm rot="0">
            <a:off x="3402305" y="838421"/>
            <a:ext cx="13856995" cy="640081"/>
          </a:xfrm>
          <a:prstGeom prst="rect">
            <a:avLst/>
          </a:prstGeom>
        </p:spPr>
        <p:txBody>
          <a:bodyPr anchor="t" rtlCol="false" tIns="0" lIns="0" bIns="0" rIns="0">
            <a:spAutoFit/>
          </a:bodyPr>
          <a:lstStyle/>
          <a:p>
            <a:pPr algn="just">
              <a:lnSpc>
                <a:spcPts val="4830"/>
              </a:lnSpc>
            </a:pPr>
            <a:r>
              <a:rPr lang="en-US" spc="-230" sz="4600">
                <a:solidFill>
                  <a:srgbClr val="D5D8DB"/>
                </a:solidFill>
                <a:latin typeface="Inter Bold"/>
              </a:rPr>
              <a:t>Transform  </a:t>
            </a:r>
            <a:r>
              <a:rPr lang="en-US" spc="-230" sz="4600">
                <a:solidFill>
                  <a:srgbClr val="D5D8DB"/>
                </a:solidFill>
                <a:latin typeface="Inter"/>
              </a:rPr>
              <a:t>Billboard Data</a:t>
            </a:r>
          </a:p>
        </p:txBody>
      </p:sp>
      <p:pic>
        <p:nvPicPr>
          <p:cNvPr name="Picture 13" id="13"/>
          <p:cNvPicPr>
            <a:picLocks noChangeAspect="true"/>
          </p:cNvPicPr>
          <p:nvPr/>
        </p:nvPicPr>
        <p:blipFill>
          <a:blip r:embed="rId6"/>
          <a:srcRect l="14598" t="41053" r="21284" b="32913"/>
          <a:stretch>
            <a:fillRect/>
          </a:stretch>
        </p:blipFill>
        <p:spPr>
          <a:xfrm flipH="false" flipV="false" rot="0">
            <a:off x="3402305" y="1822686"/>
            <a:ext cx="12339521" cy="3131290"/>
          </a:xfrm>
          <a:prstGeom prst="rect">
            <a:avLst/>
          </a:prstGeom>
        </p:spPr>
      </p:pic>
      <p:sp>
        <p:nvSpPr>
          <p:cNvPr name="AutoShape 14" id="14"/>
          <p:cNvSpPr/>
          <p:nvPr/>
        </p:nvSpPr>
        <p:spPr>
          <a:xfrm rot="0">
            <a:off x="3402305" y="6767735"/>
            <a:ext cx="13856995" cy="8132"/>
          </a:xfrm>
          <a:prstGeom prst="rect">
            <a:avLst/>
          </a:prstGeom>
          <a:solidFill>
            <a:srgbClr val="D5D8DB"/>
          </a:solidFill>
        </p:spPr>
      </p:sp>
      <p:sp>
        <p:nvSpPr>
          <p:cNvPr name="TextBox 15" id="15"/>
          <p:cNvSpPr txBox="true"/>
          <p:nvPr/>
        </p:nvSpPr>
        <p:spPr>
          <a:xfrm rot="0">
            <a:off x="3402305" y="5973605"/>
            <a:ext cx="13856995" cy="640081"/>
          </a:xfrm>
          <a:prstGeom prst="rect">
            <a:avLst/>
          </a:prstGeom>
        </p:spPr>
        <p:txBody>
          <a:bodyPr anchor="t" rtlCol="false" tIns="0" lIns="0" bIns="0" rIns="0">
            <a:spAutoFit/>
          </a:bodyPr>
          <a:lstStyle/>
          <a:p>
            <a:pPr algn="just">
              <a:lnSpc>
                <a:spcPts val="4830"/>
              </a:lnSpc>
            </a:pPr>
            <a:r>
              <a:rPr lang="en-US" spc="-230" sz="4600">
                <a:solidFill>
                  <a:srgbClr val="D5D8DB"/>
                </a:solidFill>
                <a:latin typeface="Inter Bold"/>
              </a:rPr>
              <a:t>Transform </a:t>
            </a:r>
            <a:r>
              <a:rPr lang="en-US" spc="-230" sz="4600">
                <a:solidFill>
                  <a:srgbClr val="D5D8DB"/>
                </a:solidFill>
                <a:latin typeface="Inter"/>
              </a:rPr>
              <a:t>Final Merge</a:t>
            </a:r>
          </a:p>
        </p:txBody>
      </p:sp>
      <p:pic>
        <p:nvPicPr>
          <p:cNvPr name="Picture 16" id="16"/>
          <p:cNvPicPr>
            <a:picLocks noChangeAspect="true"/>
          </p:cNvPicPr>
          <p:nvPr/>
        </p:nvPicPr>
        <p:blipFill>
          <a:blip r:embed="rId7"/>
          <a:srcRect l="12862" t="49292" r="23710" b="41481"/>
          <a:stretch>
            <a:fillRect/>
          </a:stretch>
        </p:blipFill>
        <p:spPr>
          <a:xfrm flipH="false" flipV="false" rot="0">
            <a:off x="3474340" y="7029132"/>
            <a:ext cx="12339521" cy="1121775"/>
          </a:xfrm>
          <a:prstGeom prst="rect">
            <a:avLst/>
          </a:prstGeom>
        </p:spPr>
      </p:pic>
      <p:sp>
        <p:nvSpPr>
          <p:cNvPr name="AutoShape 17" id="17"/>
          <p:cNvSpPr/>
          <p:nvPr/>
        </p:nvSpPr>
        <p:spPr>
          <a:xfrm rot="0">
            <a:off x="1028700" y="9299821"/>
            <a:ext cx="16230600" cy="9525"/>
          </a:xfrm>
          <a:prstGeom prst="rect">
            <a:avLst/>
          </a:prstGeom>
          <a:solidFill>
            <a:srgbClr val="D5D8DB"/>
          </a:solidFill>
        </p:spPr>
      </p:sp>
      <p:pic>
        <p:nvPicPr>
          <p:cNvPr name="Picture 18" id="18"/>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7150216" y="9721938"/>
            <a:ext cx="108841" cy="217405"/>
          </a:xfrm>
          <a:prstGeom prst="rect">
            <a:avLst/>
          </a:prstGeom>
        </p:spPr>
      </p:pic>
      <p:sp>
        <p:nvSpPr>
          <p:cNvPr name="TextBox 19" id="19"/>
          <p:cNvSpPr txBox="true"/>
          <p:nvPr/>
        </p:nvSpPr>
        <p:spPr>
          <a:xfrm rot="0">
            <a:off x="13221241" y="9658238"/>
            <a:ext cx="3413494"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028700" y="9258300"/>
            <a:ext cx="16230600" cy="9525"/>
          </a:xfrm>
          <a:prstGeom prst="rect">
            <a:avLst/>
          </a:prstGeom>
          <a:solidFill>
            <a:srgbClr val="D5D8DB"/>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150216" y="9680417"/>
            <a:ext cx="108841" cy="217405"/>
          </a:xfrm>
          <a:prstGeom prst="rect">
            <a:avLst/>
          </a:prstGeom>
        </p:spPr>
      </p:pic>
      <p:sp>
        <p:nvSpPr>
          <p:cNvPr name="AutoShape 4" id="4"/>
          <p:cNvSpPr/>
          <p:nvPr/>
        </p:nvSpPr>
        <p:spPr>
          <a:xfrm rot="0">
            <a:off x="1028700" y="1984264"/>
            <a:ext cx="16230600" cy="9525"/>
          </a:xfrm>
          <a:prstGeom prst="rect">
            <a:avLst/>
          </a:prstGeom>
          <a:solidFill>
            <a:srgbClr val="D5D8DB"/>
          </a:solidFill>
        </p:spPr>
      </p:sp>
      <p:sp>
        <p:nvSpPr>
          <p:cNvPr name="TextBox 5" id="5"/>
          <p:cNvSpPr txBox="true"/>
          <p:nvPr/>
        </p:nvSpPr>
        <p:spPr>
          <a:xfrm rot="0">
            <a:off x="1028700" y="2354294"/>
            <a:ext cx="6093490" cy="2602230"/>
          </a:xfrm>
          <a:prstGeom prst="rect">
            <a:avLst/>
          </a:prstGeom>
        </p:spPr>
        <p:txBody>
          <a:bodyPr anchor="t" rtlCol="false" tIns="0" lIns="0" bIns="0" rIns="0">
            <a:spAutoFit/>
          </a:bodyPr>
          <a:lstStyle/>
          <a:p>
            <a:pPr>
              <a:lnSpc>
                <a:spcPts val="10080"/>
              </a:lnSpc>
            </a:pPr>
            <a:r>
              <a:rPr lang="en-US" spc="-480" sz="9600">
                <a:solidFill>
                  <a:srgbClr val="D5D8DB"/>
                </a:solidFill>
                <a:latin typeface="Inter Bold"/>
              </a:rPr>
              <a:t>LOADING DATA </a:t>
            </a:r>
          </a:p>
        </p:txBody>
      </p:sp>
      <p:sp>
        <p:nvSpPr>
          <p:cNvPr name="TextBox 6" id="6"/>
          <p:cNvSpPr txBox="true"/>
          <p:nvPr/>
        </p:nvSpPr>
        <p:spPr>
          <a:xfrm rot="0">
            <a:off x="13221241" y="9616717"/>
            <a:ext cx="3413494" cy="306705"/>
          </a:xfrm>
          <a:prstGeom prst="rect">
            <a:avLst/>
          </a:prstGeom>
        </p:spPr>
        <p:txBody>
          <a:bodyPr anchor="t" rtlCol="false" tIns="0" lIns="0" bIns="0" rIns="0">
            <a:spAutoFit/>
          </a:bodyPr>
          <a:lstStyle/>
          <a:p>
            <a:pPr algn="r">
              <a:lnSpc>
                <a:spcPts val="2520"/>
              </a:lnSpc>
            </a:pPr>
            <a:r>
              <a:rPr lang="en-US" spc="36" sz="1800">
                <a:solidFill>
                  <a:srgbClr val="D5D8DB"/>
                </a:solidFill>
                <a:latin typeface="HK Grotesk Light"/>
              </a:rPr>
              <a:t>Next</a:t>
            </a:r>
          </a:p>
        </p:txBody>
      </p:sp>
      <p:sp>
        <p:nvSpPr>
          <p:cNvPr name="TextBox 7" id="7"/>
          <p:cNvSpPr txBox="true"/>
          <p:nvPr/>
        </p:nvSpPr>
        <p:spPr>
          <a:xfrm rot="0">
            <a:off x="1028700" y="4708901"/>
            <a:ext cx="5317962" cy="4105910"/>
          </a:xfrm>
          <a:prstGeom prst="rect">
            <a:avLst/>
          </a:prstGeom>
        </p:spPr>
        <p:txBody>
          <a:bodyPr anchor="t" rtlCol="false" tIns="0" lIns="0" bIns="0" rIns="0">
            <a:spAutoFit/>
          </a:bodyPr>
          <a:lstStyle/>
          <a:p>
            <a:pPr algn="just">
              <a:lnSpc>
                <a:spcPts val="3640"/>
              </a:lnSpc>
            </a:pPr>
            <a:r>
              <a:rPr lang="en-US" sz="2600">
                <a:solidFill>
                  <a:srgbClr val="D5D8DB"/>
                </a:solidFill>
                <a:latin typeface="HK Grotesk Light"/>
              </a:rPr>
              <a:t>All data was uploaded in SQL using a final merged table which was created from the five data frames which displayed: </a:t>
            </a:r>
          </a:p>
          <a:p>
            <a:pPr algn="just">
              <a:lnSpc>
                <a:spcPts val="3640"/>
              </a:lnSpc>
            </a:pPr>
            <a:r>
              <a:rPr lang="en-US" sz="2600">
                <a:solidFill>
                  <a:srgbClr val="D5D8DB"/>
                </a:solidFill>
                <a:latin typeface="HK Grotesk Light"/>
              </a:rPr>
              <a:t>1. TikTok Trending Music Data</a:t>
            </a:r>
          </a:p>
          <a:p>
            <a:pPr algn="just">
              <a:lnSpc>
                <a:spcPts val="3640"/>
              </a:lnSpc>
            </a:pPr>
            <a:r>
              <a:rPr lang="en-US" sz="2600">
                <a:solidFill>
                  <a:srgbClr val="D5D8DB"/>
                </a:solidFill>
                <a:latin typeface="HK Grotesk Light"/>
              </a:rPr>
              <a:t>2. TikTok Trending Video Data</a:t>
            </a:r>
          </a:p>
          <a:p>
            <a:pPr algn="just">
              <a:lnSpc>
                <a:spcPts val="3640"/>
              </a:lnSpc>
            </a:pPr>
            <a:r>
              <a:rPr lang="en-US" sz="2600">
                <a:solidFill>
                  <a:srgbClr val="D5D8DB"/>
                </a:solidFill>
                <a:latin typeface="HK Grotesk Light"/>
              </a:rPr>
              <a:t>3. Apple Music Data</a:t>
            </a:r>
          </a:p>
          <a:p>
            <a:pPr algn="just">
              <a:lnSpc>
                <a:spcPts val="3640"/>
              </a:lnSpc>
            </a:pPr>
            <a:r>
              <a:rPr lang="en-US" sz="2600">
                <a:solidFill>
                  <a:srgbClr val="D5D8DB"/>
                </a:solidFill>
                <a:latin typeface="HK Grotesk Light"/>
              </a:rPr>
              <a:t>4. Spotify Music Data</a:t>
            </a:r>
          </a:p>
          <a:p>
            <a:pPr algn="just">
              <a:lnSpc>
                <a:spcPts val="3640"/>
              </a:lnSpc>
            </a:pPr>
            <a:r>
              <a:rPr lang="en-US" sz="2600">
                <a:solidFill>
                  <a:srgbClr val="D5D8DB"/>
                </a:solidFill>
                <a:latin typeface="HK Grotesk Light"/>
              </a:rPr>
              <a:t>5. Billboard Music Data</a:t>
            </a:r>
          </a:p>
        </p:txBody>
      </p:sp>
      <p:grpSp>
        <p:nvGrpSpPr>
          <p:cNvPr name="Group 8" id="8"/>
          <p:cNvGrpSpPr/>
          <p:nvPr/>
        </p:nvGrpSpPr>
        <p:grpSpPr>
          <a:xfrm rot="0">
            <a:off x="1028700" y="334000"/>
            <a:ext cx="7833513" cy="1389400"/>
            <a:chOff x="0" y="0"/>
            <a:chExt cx="10444684" cy="1852533"/>
          </a:xfrm>
        </p:grpSpPr>
        <p:grpSp>
          <p:nvGrpSpPr>
            <p:cNvPr name="Group 9" id="9"/>
            <p:cNvGrpSpPr>
              <a:grpSpLocks noChangeAspect="true"/>
            </p:cNvGrpSpPr>
            <p:nvPr/>
          </p:nvGrpSpPr>
          <p:grpSpPr>
            <a:xfrm rot="0">
              <a:off x="0" y="0"/>
              <a:ext cx="1852541" cy="1852533"/>
              <a:chOff x="0" y="0"/>
              <a:chExt cx="6350000" cy="6349975"/>
            </a:xfrm>
          </p:grpSpPr>
          <p:sp>
            <p:nvSpPr>
              <p:cNvPr name="Freeform 10" id="1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0" r="0" t="-565" b="-7911"/>
                </a:stretch>
              </a:blipFill>
            </p:spPr>
          </p:sp>
        </p:grpSp>
        <p:grpSp>
          <p:nvGrpSpPr>
            <p:cNvPr name="Group 11" id="11"/>
            <p:cNvGrpSpPr>
              <a:grpSpLocks noChangeAspect="true"/>
            </p:cNvGrpSpPr>
            <p:nvPr/>
          </p:nvGrpSpPr>
          <p:grpSpPr>
            <a:xfrm rot="0">
              <a:off x="2660901" y="0"/>
              <a:ext cx="1852541" cy="1852533"/>
              <a:chOff x="0" y="0"/>
              <a:chExt cx="6350000" cy="6349975"/>
            </a:xfrm>
          </p:grpSpPr>
          <p:sp>
            <p:nvSpPr>
              <p:cNvPr name="Freeform 12" id="12"/>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0" b="0"/>
                </a:stretch>
              </a:blipFill>
            </p:spPr>
          </p:sp>
        </p:grpSp>
        <p:grpSp>
          <p:nvGrpSpPr>
            <p:cNvPr name="Group 13" id="13"/>
            <p:cNvGrpSpPr>
              <a:grpSpLocks noChangeAspect="true"/>
            </p:cNvGrpSpPr>
            <p:nvPr/>
          </p:nvGrpSpPr>
          <p:grpSpPr>
            <a:xfrm rot="0">
              <a:off x="5583765" y="0"/>
              <a:ext cx="1852541" cy="1852533"/>
              <a:chOff x="0" y="0"/>
              <a:chExt cx="6350000" cy="6349975"/>
            </a:xfrm>
          </p:grpSpPr>
          <p:sp>
            <p:nvSpPr>
              <p:cNvPr name="Freeform 14" id="1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r="0" t="0" b="0"/>
                </a:stretch>
              </a:blipFill>
            </p:spPr>
          </p:sp>
        </p:grpSp>
        <p:grpSp>
          <p:nvGrpSpPr>
            <p:cNvPr name="Group 15" id="15"/>
            <p:cNvGrpSpPr>
              <a:grpSpLocks noChangeAspect="true"/>
            </p:cNvGrpSpPr>
            <p:nvPr/>
          </p:nvGrpSpPr>
          <p:grpSpPr>
            <a:xfrm rot="0">
              <a:off x="8592143" y="0"/>
              <a:ext cx="1852541" cy="1852533"/>
              <a:chOff x="0" y="0"/>
              <a:chExt cx="6350000" cy="6349975"/>
            </a:xfrm>
          </p:grpSpPr>
          <p:sp>
            <p:nvSpPr>
              <p:cNvPr name="Freeform 16" id="1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25627" r="-25627" t="0" b="0"/>
                </a:stretch>
              </a:blipFill>
            </p:spPr>
          </p:sp>
        </p:grpSp>
      </p:grpSp>
      <p:pic>
        <p:nvPicPr>
          <p:cNvPr name="Picture 17" id="17"/>
          <p:cNvPicPr>
            <a:picLocks noChangeAspect="true"/>
          </p:cNvPicPr>
          <p:nvPr/>
        </p:nvPicPr>
        <p:blipFill>
          <a:blip r:embed="rId8"/>
          <a:srcRect l="0" t="0" r="0" b="0"/>
          <a:stretch>
            <a:fillRect/>
          </a:stretch>
        </p:blipFill>
        <p:spPr>
          <a:xfrm flipH="false" flipV="false" rot="0">
            <a:off x="10670521" y="5148868"/>
            <a:ext cx="7022162" cy="3221134"/>
          </a:xfrm>
          <a:prstGeom prst="rect">
            <a:avLst/>
          </a:prstGeom>
        </p:spPr>
      </p:pic>
      <p:pic>
        <p:nvPicPr>
          <p:cNvPr name="Picture 18" id="18"/>
          <p:cNvPicPr>
            <a:picLocks noChangeAspect="true"/>
          </p:cNvPicPr>
          <p:nvPr/>
        </p:nvPicPr>
        <p:blipFill>
          <a:blip r:embed="rId9"/>
          <a:srcRect l="0" t="0" r="0" b="0"/>
          <a:stretch>
            <a:fillRect/>
          </a:stretch>
        </p:blipFill>
        <p:spPr>
          <a:xfrm flipH="false" flipV="false" rot="0">
            <a:off x="10670521" y="2925283"/>
            <a:ext cx="7022162" cy="1358474"/>
          </a:xfrm>
          <a:prstGeom prst="rect">
            <a:avLst/>
          </a:prstGeom>
        </p:spPr>
      </p:pic>
      <p:pic>
        <p:nvPicPr>
          <p:cNvPr name="Picture 19" id="19"/>
          <p:cNvPicPr>
            <a:picLocks noChangeAspect="true"/>
          </p:cNvPicPr>
          <p:nvPr/>
        </p:nvPicPr>
        <p:blipFill>
          <a:blip r:embed="rId10"/>
          <a:srcRect l="0" t="0" r="0" b="0"/>
          <a:stretch>
            <a:fillRect/>
          </a:stretch>
        </p:blipFill>
        <p:spPr>
          <a:xfrm flipH="false" flipV="false" rot="0">
            <a:off x="6877750" y="2925283"/>
            <a:ext cx="3541865" cy="5444719"/>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028700" y="9776532"/>
            <a:ext cx="10888228" cy="6390"/>
          </a:xfrm>
          <a:prstGeom prst="rect">
            <a:avLst/>
          </a:prstGeom>
          <a:solidFill>
            <a:srgbClr val="D5D8DB"/>
          </a:solidFill>
        </p:spPr>
      </p:sp>
      <p:sp>
        <p:nvSpPr>
          <p:cNvPr name="AutoShape 3" id="3"/>
          <p:cNvSpPr/>
          <p:nvPr/>
        </p:nvSpPr>
        <p:spPr>
          <a:xfrm rot="0">
            <a:off x="1028700" y="3252616"/>
            <a:ext cx="10888228" cy="6390"/>
          </a:xfrm>
          <a:prstGeom prst="rect">
            <a:avLst/>
          </a:prstGeom>
          <a:solidFill>
            <a:srgbClr val="D5D8DB"/>
          </a:solidFill>
        </p:spPr>
      </p:sp>
      <p:grpSp>
        <p:nvGrpSpPr>
          <p:cNvPr name="Group 4" id="4"/>
          <p:cNvGrpSpPr>
            <a:grpSpLocks noChangeAspect="true"/>
          </p:cNvGrpSpPr>
          <p:nvPr/>
        </p:nvGrpSpPr>
        <p:grpSpPr>
          <a:xfrm rot="0">
            <a:off x="13150913" y="1059295"/>
            <a:ext cx="3990565" cy="8199005"/>
            <a:chOff x="0" y="0"/>
            <a:chExt cx="8839200" cy="18161000"/>
          </a:xfrm>
        </p:grpSpPr>
        <p:sp>
          <p:nvSpPr>
            <p:cNvPr name="Freeform 5" id="5"/>
            <p:cNvSpPr/>
            <p:nvPr/>
          </p:nvSpPr>
          <p:spPr>
            <a:xfrm>
              <a:off x="303530" y="311150"/>
              <a:ext cx="8232140" cy="17538700"/>
            </a:xfrm>
            <a:custGeom>
              <a:avLst/>
              <a:gdLst/>
              <a:ahLst/>
              <a:cxnLst/>
              <a:rect r="r" b="b" t="t" l="l"/>
              <a:pathLst>
                <a:path h="17538700" w="8232140">
                  <a:moveTo>
                    <a:pt x="7565390" y="17538700"/>
                  </a:moveTo>
                  <a:lnTo>
                    <a:pt x="666750" y="17538700"/>
                  </a:lnTo>
                  <a:cubicBezTo>
                    <a:pt x="298450" y="17538700"/>
                    <a:pt x="0" y="17240250"/>
                    <a:pt x="0" y="16871950"/>
                  </a:cubicBezTo>
                  <a:lnTo>
                    <a:pt x="0" y="666750"/>
                  </a:lnTo>
                  <a:cubicBezTo>
                    <a:pt x="0" y="298450"/>
                    <a:pt x="298450" y="0"/>
                    <a:pt x="666750" y="0"/>
                  </a:cubicBezTo>
                  <a:lnTo>
                    <a:pt x="7564120" y="0"/>
                  </a:lnTo>
                  <a:cubicBezTo>
                    <a:pt x="7932420" y="0"/>
                    <a:pt x="8230870" y="298450"/>
                    <a:pt x="8230870" y="666750"/>
                  </a:cubicBezTo>
                  <a:lnTo>
                    <a:pt x="8230870" y="16871950"/>
                  </a:lnTo>
                  <a:cubicBezTo>
                    <a:pt x="8232140" y="17240250"/>
                    <a:pt x="7933690" y="17538700"/>
                    <a:pt x="7565390" y="17538700"/>
                  </a:cubicBezTo>
                  <a:close/>
                </a:path>
              </a:pathLst>
            </a:custGeom>
            <a:blipFill>
              <a:blip r:embed="rId2"/>
              <a:stretch>
                <a:fillRect l="-77268" r="-77268" t="0" b="0"/>
              </a:stretch>
            </a:blipFill>
          </p:spPr>
        </p:sp>
        <p:sp>
          <p:nvSpPr>
            <p:cNvPr name="Freeform 6" id="6"/>
            <p:cNvSpPr/>
            <p:nvPr/>
          </p:nvSpPr>
          <p:spPr>
            <a:xfrm>
              <a:off x="0" y="0"/>
              <a:ext cx="8839200" cy="18161000"/>
            </a:xfrm>
            <a:custGeom>
              <a:avLst/>
              <a:gdLst/>
              <a:ahLst/>
              <a:cxnLst/>
              <a:rect r="r" b="b" t="t" l="l"/>
              <a:pathLst>
                <a:path h="18161000" w="8839200">
                  <a:moveTo>
                    <a:pt x="8839200" y="18161000"/>
                  </a:moveTo>
                  <a:lnTo>
                    <a:pt x="0" y="18161000"/>
                  </a:lnTo>
                  <a:lnTo>
                    <a:pt x="0" y="0"/>
                  </a:lnTo>
                  <a:lnTo>
                    <a:pt x="8839200" y="0"/>
                  </a:lnTo>
                  <a:lnTo>
                    <a:pt x="8839200" y="18161000"/>
                  </a:lnTo>
                  <a:close/>
                </a:path>
              </a:pathLst>
            </a:custGeom>
            <a:blipFill>
              <a:blip r:embed="rId3"/>
              <a:stretch>
                <a:fillRect l="0" r="0" t="-47" b="-47"/>
              </a:stretch>
            </a:blipFill>
          </p:spPr>
        </p:sp>
      </p:grpSp>
      <p:pic>
        <p:nvPicPr>
          <p:cNvPr name="Picture 7" id="7"/>
          <p:cNvPicPr>
            <a:picLocks noChangeAspect="true"/>
          </p:cNvPicPr>
          <p:nvPr/>
        </p:nvPicPr>
        <p:blipFill>
          <a:blip r:embed="rId4"/>
          <a:srcRect l="1465" t="0" r="607" b="0"/>
          <a:stretch>
            <a:fillRect/>
          </a:stretch>
        </p:blipFill>
        <p:spPr>
          <a:xfrm flipH="false" flipV="false" rot="0">
            <a:off x="13150913" y="1024286"/>
            <a:ext cx="4031653" cy="8234014"/>
          </a:xfrm>
          <a:prstGeom prst="rect">
            <a:avLst/>
          </a:prstGeom>
        </p:spPr>
      </p:pic>
      <p:pic>
        <p:nvPicPr>
          <p:cNvPr name="Picture 8" id="8"/>
          <p:cNvPicPr>
            <a:picLocks noChangeAspect="true"/>
          </p:cNvPicPr>
          <p:nvPr/>
        </p:nvPicPr>
        <p:blipFill>
          <a:blip r:embed="rId5"/>
          <a:srcRect l="0" t="0" r="0" b="26214"/>
          <a:stretch>
            <a:fillRect/>
          </a:stretch>
        </p:blipFill>
        <p:spPr>
          <a:xfrm flipH="false" flipV="false" rot="0">
            <a:off x="5753610" y="5603437"/>
            <a:ext cx="7140537" cy="3244739"/>
          </a:xfrm>
          <a:prstGeom prst="rect">
            <a:avLst/>
          </a:prstGeom>
        </p:spPr>
      </p:pic>
      <p:sp>
        <p:nvSpPr>
          <p:cNvPr name="TextBox 9" id="9"/>
          <p:cNvSpPr txBox="true"/>
          <p:nvPr/>
        </p:nvSpPr>
        <p:spPr>
          <a:xfrm rot="0">
            <a:off x="1028700" y="3639263"/>
            <a:ext cx="10888228" cy="1671320"/>
          </a:xfrm>
          <a:prstGeom prst="rect">
            <a:avLst/>
          </a:prstGeom>
        </p:spPr>
        <p:txBody>
          <a:bodyPr anchor="t" rtlCol="false" tIns="0" lIns="0" bIns="0" rIns="0">
            <a:spAutoFit/>
          </a:bodyPr>
          <a:lstStyle/>
          <a:p>
            <a:pPr>
              <a:lnSpc>
                <a:spcPts val="4480"/>
              </a:lnSpc>
            </a:pPr>
            <a:r>
              <a:rPr lang="en-US" sz="3200">
                <a:solidFill>
                  <a:srgbClr val="D5D8DB"/>
                </a:solidFill>
                <a:latin typeface="HK Grotesk Light"/>
              </a:rPr>
              <a:t>Next steps would be to utilize this database to make analysis into the types of music/videos that trend on TikTok and their relationship to top trending songs. </a:t>
            </a:r>
          </a:p>
        </p:txBody>
      </p:sp>
      <p:sp>
        <p:nvSpPr>
          <p:cNvPr name="TextBox 10" id="10"/>
          <p:cNvSpPr txBox="true"/>
          <p:nvPr/>
        </p:nvSpPr>
        <p:spPr>
          <a:xfrm rot="0">
            <a:off x="1028700" y="810791"/>
            <a:ext cx="10631272" cy="2190751"/>
          </a:xfrm>
          <a:prstGeom prst="rect">
            <a:avLst/>
          </a:prstGeom>
        </p:spPr>
        <p:txBody>
          <a:bodyPr anchor="t" rtlCol="false" tIns="0" lIns="0" bIns="0" rIns="0">
            <a:spAutoFit/>
          </a:bodyPr>
          <a:lstStyle/>
          <a:p>
            <a:pPr algn="just">
              <a:lnSpc>
                <a:spcPts val="8400"/>
              </a:lnSpc>
            </a:pPr>
            <a:r>
              <a:rPr lang="en-US" spc="-400" sz="8000">
                <a:solidFill>
                  <a:srgbClr val="D5D8DB"/>
                </a:solidFill>
                <a:latin typeface="Inter Bold"/>
              </a:rPr>
              <a:t>NEXT STEPS </a:t>
            </a:r>
          </a:p>
          <a:p>
            <a:pPr algn="just">
              <a:lnSpc>
                <a:spcPts val="8400"/>
              </a:lnSpc>
            </a:pPr>
            <a:r>
              <a:rPr lang="en-US" spc="-400" sz="8000">
                <a:solidFill>
                  <a:srgbClr val="D5D8DB"/>
                </a:solidFill>
                <a:latin typeface="Inter"/>
              </a:rPr>
              <a:t>POSSIBLE QUERIES</a:t>
            </a:r>
          </a:p>
        </p:txBody>
      </p:sp>
      <p:sp>
        <p:nvSpPr>
          <p:cNvPr name="TextBox 11" id="11"/>
          <p:cNvSpPr txBox="true"/>
          <p:nvPr/>
        </p:nvSpPr>
        <p:spPr>
          <a:xfrm rot="0">
            <a:off x="1028700" y="5546287"/>
            <a:ext cx="4724910" cy="4105910"/>
          </a:xfrm>
          <a:prstGeom prst="rect">
            <a:avLst/>
          </a:prstGeom>
        </p:spPr>
        <p:txBody>
          <a:bodyPr anchor="t" rtlCol="false" tIns="0" lIns="0" bIns="0" rIns="0">
            <a:spAutoFit/>
          </a:bodyPr>
          <a:lstStyle/>
          <a:p>
            <a:pPr>
              <a:lnSpc>
                <a:spcPts val="3640"/>
              </a:lnSpc>
            </a:pPr>
            <a:r>
              <a:rPr lang="en-US" sz="2600">
                <a:solidFill>
                  <a:srgbClr val="D5D8DB"/>
                </a:solidFill>
                <a:latin typeface="HK Grotesk Light"/>
              </a:rPr>
              <a:t>Possible queries include:</a:t>
            </a:r>
            <a:r>
              <a:rPr lang="en-US" sz="2600">
                <a:solidFill>
                  <a:srgbClr val="D5D8DB"/>
                </a:solidFill>
                <a:latin typeface="Arimo"/>
              </a:rPr>
              <a:t> </a:t>
            </a:r>
          </a:p>
          <a:p>
            <a:pPr marL="561342" indent="-280671" lvl="1">
              <a:lnSpc>
                <a:spcPts val="3640"/>
              </a:lnSpc>
              <a:buFont typeface="Arial"/>
              <a:buChar char="•"/>
            </a:pPr>
            <a:r>
              <a:rPr lang="en-US" sz="2600">
                <a:solidFill>
                  <a:srgbClr val="D5D8DB"/>
                </a:solidFill>
                <a:latin typeface="Arimo"/>
              </a:rPr>
              <a:t>TikTok danceability vs Billboard rankings</a:t>
            </a:r>
          </a:p>
          <a:p>
            <a:pPr marL="561342" indent="-280671" lvl="1">
              <a:lnSpc>
                <a:spcPts val="3640"/>
              </a:lnSpc>
              <a:buFont typeface="Arial"/>
              <a:buChar char="•"/>
            </a:pPr>
            <a:r>
              <a:rPr lang="en-US" sz="2600">
                <a:solidFill>
                  <a:srgbClr val="D5D8DB"/>
                </a:solidFill>
                <a:latin typeface="Arimo"/>
              </a:rPr>
              <a:t>Popularity on TikTok and Spotify vs Billboard Ranking</a:t>
            </a:r>
          </a:p>
          <a:p>
            <a:pPr marL="561342" indent="-280671" lvl="1">
              <a:lnSpc>
                <a:spcPts val="3640"/>
              </a:lnSpc>
              <a:buFont typeface="Arial"/>
              <a:buChar char="•"/>
            </a:pPr>
            <a:r>
              <a:rPr lang="en-US" sz="2600">
                <a:solidFill>
                  <a:srgbClr val="D5D8DB"/>
                </a:solidFill>
                <a:latin typeface="Arimo"/>
              </a:rPr>
              <a:t>Artist popularity on Tiktok and their appearance on Billboard Charts</a:t>
            </a:r>
          </a:p>
          <a:p>
            <a:pPr>
              <a:lnSpc>
                <a:spcPts val="364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DAE2GkOeYT4</dc:identifier>
  <dcterms:modified xsi:type="dcterms:W3CDTF">2011-08-01T06:04:30Z</dcterms:modified>
  <cp:revision>1</cp:revision>
  <dc:title>TikTok Trends &amp; Top Songs</dc:title>
</cp:coreProperties>
</file>

<file path=docProps/thumbnail.jpeg>
</file>